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60" r:id="rId4"/>
    <p:sldId id="263" r:id="rId5"/>
    <p:sldId id="264" r:id="rId6"/>
    <p:sldId id="266" r:id="rId7"/>
    <p:sldId id="265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90" r:id="rId30"/>
    <p:sldId id="291" r:id="rId31"/>
    <p:sldId id="289" r:id="rId32"/>
    <p:sldId id="292" r:id="rId33"/>
    <p:sldId id="293" r:id="rId34"/>
    <p:sldId id="296" r:id="rId35"/>
    <p:sldId id="297" r:id="rId36"/>
    <p:sldId id="298" r:id="rId37"/>
    <p:sldId id="259" r:id="rId38"/>
    <p:sldId id="258" r:id="rId39"/>
    <p:sldId id="294" r:id="rId40"/>
    <p:sldId id="299" r:id="rId41"/>
    <p:sldId id="300" r:id="rId42"/>
    <p:sldId id="301" r:id="rId43"/>
    <p:sldId id="302" r:id="rId44"/>
    <p:sldId id="295" r:id="rId45"/>
    <p:sldId id="303" r:id="rId46"/>
    <p:sldId id="304" r:id="rId47"/>
    <p:sldId id="305" r:id="rId48"/>
    <p:sldId id="306" r:id="rId4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54" autoAdjust="0"/>
    <p:restoredTop sz="91536" autoAdjust="0"/>
  </p:normalViewPr>
  <p:slideViewPr>
    <p:cSldViewPr snapToGrid="0">
      <p:cViewPr varScale="1">
        <p:scale>
          <a:sx n="81" d="100"/>
          <a:sy n="81" d="100"/>
        </p:scale>
        <p:origin x="84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9D4B3E-56D0-42D4-BAD0-3AE33FEA5C2F}" type="datetimeFigureOut">
              <a:rPr lang="en-US" smtClean="0"/>
              <a:t>2018/12/04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AB0EC4-3CE4-4CAB-9A76-3E338AD07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85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4681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015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06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1327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153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420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9893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3242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3898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739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60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4829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1542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9229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3643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943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511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8108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520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003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106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170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4397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777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3768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4583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373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Matrice</a:t>
            </a:r>
            <a:r>
              <a:rPr lang="en-US" baseline="0" dirty="0" smtClean="0"/>
              <a:t>s plays a significant role in describing a graph connectivity, its centrality within a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5456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Matrice</a:t>
            </a:r>
            <a:r>
              <a:rPr lang="en-US" baseline="0" dirty="0" smtClean="0"/>
              <a:t>s plays a significant role in describing a graph connectivity, its centrality within a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8921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Matrice</a:t>
            </a:r>
            <a:r>
              <a:rPr lang="en-US" baseline="0" dirty="0" smtClean="0"/>
              <a:t>s plays a significant role in describing a graph connectivity, its centrality within a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0088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Matrice</a:t>
            </a:r>
            <a:r>
              <a:rPr lang="en-US" baseline="0" dirty="0" smtClean="0"/>
              <a:t>s plays a significant role in describing a graph connectivity, its centrality within a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8962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Graph theory provide graph clustering techniques to</a:t>
            </a:r>
            <a:r>
              <a:rPr lang="en-US" baseline="0" dirty="0" smtClean="0"/>
              <a:t> </a:t>
            </a:r>
            <a:r>
              <a:rPr lang="en-US" dirty="0" smtClean="0"/>
              <a:t>reformulate </a:t>
            </a:r>
            <a:r>
              <a:rPr lang="en-US" dirty="0" err="1" smtClean="0"/>
              <a:t>downsampling</a:t>
            </a:r>
            <a:r>
              <a:rPr lang="en-US" dirty="0" smtClean="0"/>
              <a:t> for graphs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Spectral graph theory allows to redefine convolution in the</a:t>
            </a:r>
            <a:r>
              <a:rPr lang="en-US" baseline="0" dirty="0" smtClean="0"/>
              <a:t> </a:t>
            </a:r>
            <a:r>
              <a:rPr lang="en-US" dirty="0" smtClean="0"/>
              <a:t>context of graphs with Fourier analysis.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661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Matrice</a:t>
            </a:r>
            <a:r>
              <a:rPr lang="en-US" baseline="0" dirty="0" smtClean="0"/>
              <a:t>s plays a significant role in describing a graph connectivity, its centrality within a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469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445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Graph Fourier Transform</a:t>
            </a:r>
            <a:r>
              <a:rPr lang="en-US" baseline="0" dirty="0"/>
              <a:t> </a:t>
            </a:r>
            <a:r>
              <a:rPr lang="en-US" baseline="0" dirty="0" smtClean="0"/>
              <a:t>using the normalized Laplacian representation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2804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58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89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469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4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1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541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B0EC4-3CE4-4CAB-9A76-3E338AD076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04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475B4-3707-49F1-B08E-AE80B9D0F4ED}" type="datetimeFigureOut">
              <a:rPr lang="fr-CA" smtClean="0"/>
              <a:t>2018-12-04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B5DD-7894-4AA3-A655-84B849F0F15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01839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475B4-3707-49F1-B08E-AE80B9D0F4ED}" type="datetimeFigureOut">
              <a:rPr lang="fr-CA" smtClean="0"/>
              <a:t>2018-12-04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B5DD-7894-4AA3-A655-84B849F0F15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8449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475B4-3707-49F1-B08E-AE80B9D0F4ED}" type="datetimeFigureOut">
              <a:rPr lang="fr-CA" smtClean="0"/>
              <a:t>2018-12-04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B5DD-7894-4AA3-A655-84B849F0F15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71324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475B4-3707-49F1-B08E-AE80B9D0F4ED}" type="datetimeFigureOut">
              <a:rPr lang="fr-CA" smtClean="0"/>
              <a:t>2018-12-04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B5DD-7894-4AA3-A655-84B849F0F15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36569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475B4-3707-49F1-B08E-AE80B9D0F4ED}" type="datetimeFigureOut">
              <a:rPr lang="fr-CA" smtClean="0"/>
              <a:t>2018-12-04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B5DD-7894-4AA3-A655-84B849F0F15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49655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475B4-3707-49F1-B08E-AE80B9D0F4ED}" type="datetimeFigureOut">
              <a:rPr lang="fr-CA" smtClean="0"/>
              <a:t>2018-12-04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B5DD-7894-4AA3-A655-84B849F0F15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16746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475B4-3707-49F1-B08E-AE80B9D0F4ED}" type="datetimeFigureOut">
              <a:rPr lang="fr-CA" smtClean="0"/>
              <a:t>2018-12-04</a:t>
            </a:fld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B5DD-7894-4AA3-A655-84B849F0F15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19129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475B4-3707-49F1-B08E-AE80B9D0F4ED}" type="datetimeFigureOut">
              <a:rPr lang="fr-CA" smtClean="0"/>
              <a:t>2018-12-04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B5DD-7894-4AA3-A655-84B849F0F15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07007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475B4-3707-49F1-B08E-AE80B9D0F4ED}" type="datetimeFigureOut">
              <a:rPr lang="fr-CA" smtClean="0"/>
              <a:t>2018-12-04</a:t>
            </a:fld>
            <a:endParaRPr lang="fr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B5DD-7894-4AA3-A655-84B849F0F15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08899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475B4-3707-49F1-B08E-AE80B9D0F4ED}" type="datetimeFigureOut">
              <a:rPr lang="fr-CA" smtClean="0"/>
              <a:t>2018-12-04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B5DD-7894-4AA3-A655-84B849F0F15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6245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fr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475B4-3707-49F1-B08E-AE80B9D0F4ED}" type="datetimeFigureOut">
              <a:rPr lang="fr-CA" smtClean="0"/>
              <a:t>2018-12-04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B5DD-7894-4AA3-A655-84B849F0F15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15512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475B4-3707-49F1-B08E-AE80B9D0F4ED}" type="datetimeFigureOut">
              <a:rPr lang="fr-CA" smtClean="0"/>
              <a:t>2018-12-04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DB5DD-7894-4AA3-A655-84B849F0F15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65752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emf"/><Relationship Id="rId4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emf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5" Type="http://schemas.openxmlformats.org/officeDocument/2006/relationships/image" Target="../media/image9.emf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emf"/><Relationship Id="rId4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8.em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emf"/><Relationship Id="rId5" Type="http://schemas.openxmlformats.org/officeDocument/2006/relationships/image" Target="../media/image7.emf"/><Relationship Id="rId4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emf"/><Relationship Id="rId4" Type="http://schemas.openxmlformats.org/officeDocument/2006/relationships/image" Target="../media/image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emf"/><Relationship Id="rId4" Type="http://schemas.openxmlformats.org/officeDocument/2006/relationships/image" Target="../media/image7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9.emf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emf"/><Relationship Id="rId5" Type="http://schemas.openxmlformats.org/officeDocument/2006/relationships/image" Target="../media/image7.emf"/><Relationship Id="rId4" Type="http://schemas.openxmlformats.org/officeDocument/2006/relationships/image" Target="../media/image21.emf"/><Relationship Id="rId9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21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emf"/><Relationship Id="rId5" Type="http://schemas.openxmlformats.org/officeDocument/2006/relationships/image" Target="../media/image20.emf"/><Relationship Id="rId4" Type="http://schemas.openxmlformats.org/officeDocument/2006/relationships/image" Target="../media/image9.emf"/><Relationship Id="rId9" Type="http://schemas.openxmlformats.org/officeDocument/2006/relationships/image" Target="../media/image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26.emf"/><Relationship Id="rId7" Type="http://schemas.openxmlformats.org/officeDocument/2006/relationships/image" Target="../media/image27.emf"/><Relationship Id="rId12" Type="http://schemas.openxmlformats.org/officeDocument/2006/relationships/image" Target="../media/image7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emf"/><Relationship Id="rId11" Type="http://schemas.openxmlformats.org/officeDocument/2006/relationships/image" Target="../media/image11.emf"/><Relationship Id="rId5" Type="http://schemas.openxmlformats.org/officeDocument/2006/relationships/image" Target="../media/image20.emf"/><Relationship Id="rId10" Type="http://schemas.openxmlformats.org/officeDocument/2006/relationships/image" Target="../media/image10.emf"/><Relationship Id="rId4" Type="http://schemas.openxmlformats.org/officeDocument/2006/relationships/image" Target="../media/image21.emf"/><Relationship Id="rId9" Type="http://schemas.openxmlformats.org/officeDocument/2006/relationships/image" Target="../media/image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13" Type="http://schemas.openxmlformats.org/officeDocument/2006/relationships/image" Target="../media/image31.emf"/><Relationship Id="rId3" Type="http://schemas.openxmlformats.org/officeDocument/2006/relationships/image" Target="../media/image26.emf"/><Relationship Id="rId7" Type="http://schemas.openxmlformats.org/officeDocument/2006/relationships/image" Target="../media/image27.emf"/><Relationship Id="rId12" Type="http://schemas.openxmlformats.org/officeDocument/2006/relationships/image" Target="../media/image7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emf"/><Relationship Id="rId11" Type="http://schemas.openxmlformats.org/officeDocument/2006/relationships/image" Target="../media/image11.emf"/><Relationship Id="rId5" Type="http://schemas.openxmlformats.org/officeDocument/2006/relationships/image" Target="../media/image20.emf"/><Relationship Id="rId15" Type="http://schemas.openxmlformats.org/officeDocument/2006/relationships/image" Target="../media/image33.emf"/><Relationship Id="rId10" Type="http://schemas.openxmlformats.org/officeDocument/2006/relationships/image" Target="../media/image10.emf"/><Relationship Id="rId4" Type="http://schemas.openxmlformats.org/officeDocument/2006/relationships/image" Target="../media/image21.emf"/><Relationship Id="rId9" Type="http://schemas.openxmlformats.org/officeDocument/2006/relationships/image" Target="../media/image9.emf"/><Relationship Id="rId14" Type="http://schemas.openxmlformats.org/officeDocument/2006/relationships/image" Target="../media/image3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567679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680" y="4643120"/>
            <a:ext cx="6624320" cy="22148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567679" y="1250677"/>
            <a:ext cx="6624320" cy="1287971"/>
          </a:xfrm>
        </p:spPr>
        <p:txBody>
          <a:bodyPr>
            <a:normAutofit fontScale="90000"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An Gentle Introduction to</a:t>
            </a:r>
            <a:b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</a:br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Graph Convolution Network</a:t>
            </a:r>
            <a:b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</a:br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(GCN)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567680" y="3075887"/>
            <a:ext cx="6624320" cy="15441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Constantia" panose="02030602050306030303" pitchFamily="18" charset="0"/>
              </a:rPr>
              <a:t>Hugh Nguyen</a:t>
            </a:r>
          </a:p>
          <a:p>
            <a:r>
              <a:rPr lang="en-US" sz="2000" dirty="0" smtClean="0">
                <a:latin typeface="Constantia" panose="02030602050306030303" pitchFamily="18" charset="0"/>
              </a:rPr>
              <a:t>Data Scientist Co-op</a:t>
            </a:r>
          </a:p>
          <a:p>
            <a:r>
              <a:rPr lang="en-US" sz="2000" dirty="0" smtClean="0">
                <a:latin typeface="Constantia" panose="02030602050306030303" pitchFamily="18" charset="0"/>
              </a:rPr>
              <a:t>RBC – Joint Security Operations Center</a:t>
            </a:r>
          </a:p>
          <a:p>
            <a:endParaRPr lang="en-US" sz="2000" dirty="0">
              <a:latin typeface="Constantia" panose="02030602050306030303" pitchFamily="18" charset="0"/>
            </a:endParaRPr>
          </a:p>
          <a:p>
            <a:r>
              <a:rPr lang="en-US" sz="2000" dirty="0" smtClean="0">
                <a:latin typeface="Constantia" panose="02030602050306030303" pitchFamily="18" charset="0"/>
              </a:rPr>
              <a:t>Date: 2018/12/06</a:t>
            </a:r>
            <a:endParaRPr lang="en-US" sz="2000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4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FILTERING OPERATION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407" y="2818386"/>
            <a:ext cx="3496022" cy="338946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174" y="869851"/>
            <a:ext cx="1264522" cy="12264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9997" y="869850"/>
            <a:ext cx="1264522" cy="12264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1875" y="869851"/>
            <a:ext cx="1264522" cy="1226425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 bwMode="auto">
          <a:xfrm>
            <a:off x="4755197" y="4704481"/>
            <a:ext cx="1143000" cy="1143000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5898197" y="2120907"/>
            <a:ext cx="4191000" cy="3726574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755197" y="894481"/>
            <a:ext cx="4114800" cy="3810000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87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FILTERING OPERATION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637" y="902223"/>
            <a:ext cx="1264522" cy="122642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637" y="2807223"/>
            <a:ext cx="3474146" cy="3368251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 bwMode="auto">
          <a:xfrm>
            <a:off x="4479177" y="3204701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flipH="1" flipV="1">
            <a:off x="1809931" y="2145126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 bwMode="auto">
          <a:xfrm>
            <a:off x="4479175" y="3204701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770437" y="1283223"/>
            <a:ext cx="198515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   x  1   = 1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5493303" y="1377967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4846636" y="1812822"/>
            <a:ext cx="1038004" cy="1739923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4468621" y="1830175"/>
            <a:ext cx="1024682" cy="1390267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 bwMode="auto">
          <a:xfrm>
            <a:off x="4839103" y="1377967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1812426" y="1394353"/>
            <a:ext cx="3079348" cy="41846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 flipV="1">
            <a:off x="3021328" y="926599"/>
            <a:ext cx="2600849" cy="2278102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226216" y="902222"/>
            <a:ext cx="2665558" cy="452321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 bwMode="auto">
          <a:xfrm>
            <a:off x="1844124" y="90000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9427" y="1812822"/>
            <a:ext cx="2308124" cy="2238586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 bwMode="auto">
          <a:xfrm>
            <a:off x="8679427" y="1812821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55010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FILTERING OPERATION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263" y="980799"/>
            <a:ext cx="2353694" cy="228278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757" y="901382"/>
            <a:ext cx="1264522" cy="122642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7757" y="2806382"/>
            <a:ext cx="3474146" cy="3368251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 bwMode="auto">
          <a:xfrm>
            <a:off x="4042297" y="320386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 flipH="1" flipV="1">
            <a:off x="2638796" y="91786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 flipV="1">
            <a:off x="1373051" y="214428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 bwMode="auto">
          <a:xfrm>
            <a:off x="1776692" y="906691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4420313" y="3203860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243466" y="1289298"/>
            <a:ext cx="207011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</a:t>
            </a: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-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   = 1</a:t>
            </a:r>
          </a:p>
        </p:txBody>
      </p:sp>
      <p:sp>
        <p:nvSpPr>
          <p:cNvPr id="65" name="Rectangle 64"/>
          <p:cNvSpPr/>
          <p:nvPr/>
        </p:nvSpPr>
        <p:spPr bwMode="auto">
          <a:xfrm>
            <a:off x="5168183" y="1377126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4797822" y="1829334"/>
            <a:ext cx="754345" cy="1722570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4414159" y="1377126"/>
            <a:ext cx="754024" cy="182673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 bwMode="auto">
          <a:xfrm>
            <a:off x="4402223" y="1377126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2222598" y="906691"/>
            <a:ext cx="2556864" cy="465566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1776692" y="1322392"/>
            <a:ext cx="2678202" cy="48958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 bwMode="auto">
          <a:xfrm>
            <a:off x="9414157" y="955461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66168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FILTERING OPERATION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637" y="2609047"/>
            <a:ext cx="3458208" cy="335279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7278" y="843425"/>
            <a:ext cx="1347452" cy="130685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437" y="708342"/>
            <a:ext cx="1264522" cy="122642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5437" y="2613342"/>
            <a:ext cx="3474146" cy="3368251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 bwMode="auto">
          <a:xfrm>
            <a:off x="3259977" y="3010820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 flipH="1" flipV="1">
            <a:off x="1856476" y="724820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590731" y="1951245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6858449" y="1166410"/>
                <a:ext cx="5112810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+1+1+1+1+1+1+1+1</m:t>
                          </m:r>
                        </m:num>
                        <m:den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sz="240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449" y="1166410"/>
                <a:ext cx="5112810" cy="701410"/>
              </a:xfrm>
              <a:prstGeom prst="rect">
                <a:avLst/>
              </a:prstGeom>
              <a:blipFill rotWithShape="0">
                <a:blip r:embed="rId7"/>
                <a:stretch>
                  <a:fillRect t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/>
          <p:cNvSpPr/>
          <p:nvPr/>
        </p:nvSpPr>
        <p:spPr bwMode="auto">
          <a:xfrm>
            <a:off x="11628437" y="1257501"/>
            <a:ext cx="379734" cy="44144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H="1">
            <a:off x="9037637" y="1698942"/>
            <a:ext cx="2970534" cy="205740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8659504" y="1243008"/>
            <a:ext cx="2958105" cy="2142547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 bwMode="auto">
          <a:xfrm>
            <a:off x="8288118" y="3010820"/>
            <a:ext cx="1130519" cy="1110044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 flipH="1">
            <a:off x="4063262" y="3010820"/>
            <a:ext cx="4974376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4160837" y="4153820"/>
            <a:ext cx="4974376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10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FILTERING OPERATION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4209" y="937189"/>
            <a:ext cx="2354147" cy="228322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837" y="870902"/>
            <a:ext cx="1264522" cy="122642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837" y="2775902"/>
            <a:ext cx="3474146" cy="336825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 bwMode="auto">
          <a:xfrm>
            <a:off x="4959150" y="3892384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H="1" flipV="1">
            <a:off x="2770877" y="887380"/>
            <a:ext cx="3302091" cy="3005004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1505132" y="2113806"/>
            <a:ext cx="3448739" cy="2921578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63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FILTERING OPERATION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574" y="2809237"/>
            <a:ext cx="3397625" cy="32940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37" y="921702"/>
            <a:ext cx="1264522" cy="12264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437" y="2826702"/>
            <a:ext cx="3474146" cy="336825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1671" y="925693"/>
            <a:ext cx="1604158" cy="155582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 bwMode="auto">
          <a:xfrm>
            <a:off x="3790750" y="3943184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H="1" flipV="1">
            <a:off x="1602477" y="938180"/>
            <a:ext cx="3302091" cy="3005004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336732" y="2164606"/>
            <a:ext cx="3448739" cy="2921578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604449" y="1379770"/>
                <a:ext cx="5345246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1+1+1+1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1+1+1</m:t>
                          </m:r>
                        </m:num>
                        <m:den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sz="240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.55</m:t>
                      </m:r>
                    </m:oMath>
                  </m:oMathPara>
                </a14:m>
                <a:endParaRPr lang="en-US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449" y="1379770"/>
                <a:ext cx="5345246" cy="701410"/>
              </a:xfrm>
              <a:prstGeom prst="rect">
                <a:avLst/>
              </a:prstGeom>
              <a:blipFill rotWithShape="0">
                <a:blip r:embed="rId7"/>
                <a:stretch>
                  <a:fillRect t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 bwMode="auto">
          <a:xfrm>
            <a:off x="11374437" y="1470861"/>
            <a:ext cx="575258" cy="44144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9541872" y="1912302"/>
            <a:ext cx="2407823" cy="266700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9164637" y="1456368"/>
            <a:ext cx="2198972" cy="2818767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 bwMode="auto">
          <a:xfrm>
            <a:off x="8783637" y="3909980"/>
            <a:ext cx="1130519" cy="1050322"/>
          </a:xfrm>
          <a:prstGeom prst="rect">
            <a:avLst/>
          </a:pr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26" name="TextBox 25"/>
          <p:cNvSpPr txBox="1"/>
          <p:nvPr/>
        </p:nvSpPr>
        <p:spPr>
          <a:xfrm flipH="1">
            <a:off x="9012237" y="4198302"/>
            <a:ext cx="952819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55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9153" y="926830"/>
            <a:ext cx="1616676" cy="1567970"/>
          </a:xfrm>
          <a:prstGeom prst="rect">
            <a:avLst/>
          </a:prstGeom>
        </p:spPr>
      </p:pic>
      <p:cxnSp>
        <p:nvCxnSpPr>
          <p:cNvPr id="34" name="Straight Connector 33"/>
          <p:cNvCxnSpPr>
            <a:stCxn id="25" idx="2"/>
            <a:endCxn id="18" idx="2"/>
          </p:cNvCxnSpPr>
          <p:nvPr/>
        </p:nvCxnSpPr>
        <p:spPr>
          <a:xfrm flipH="1">
            <a:off x="4362250" y="4960302"/>
            <a:ext cx="4986647" cy="125882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5" idx="0"/>
            <a:endCxn id="18" idx="0"/>
          </p:cNvCxnSpPr>
          <p:nvPr/>
        </p:nvCxnSpPr>
        <p:spPr>
          <a:xfrm flipH="1">
            <a:off x="4362250" y="3909980"/>
            <a:ext cx="4986647" cy="33204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55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FILTERING OPERATION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531" y="834591"/>
            <a:ext cx="1264522" cy="122642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196" y="2301315"/>
            <a:ext cx="3961935" cy="3841172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>
            <a:off x="5923597" y="4208462"/>
            <a:ext cx="1524000" cy="0"/>
          </a:xfrm>
          <a:prstGeom prst="straightConnector1">
            <a:avLst/>
          </a:prstGeom>
          <a:ln w="7620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1997" y="2760662"/>
            <a:ext cx="3054569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7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FILTERING OPERATION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289" y="2926157"/>
            <a:ext cx="1264522" cy="12264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411" y="1682483"/>
            <a:ext cx="3962479" cy="3841699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740385" y="3314382"/>
            <a:ext cx="487252" cy="512996"/>
            <a:chOff x="4740385" y="3954462"/>
            <a:chExt cx="487252" cy="512996"/>
          </a:xfrm>
        </p:grpSpPr>
        <p:sp>
          <p:nvSpPr>
            <p:cNvPr id="15" name="Oval 14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6" name="Straight Connector 15"/>
            <p:cNvCxnSpPr>
              <a:stCxn id="15" idx="1"/>
              <a:endCxn id="15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5" idx="7"/>
              <a:endCxn id="15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6934518" y="2983956"/>
            <a:ext cx="45719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0" dirty="0">
                <a:solidFill>
                  <a:srgbClr val="002060"/>
                </a:solidFill>
              </a:rPr>
              <a:t>=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437" y="1682482"/>
            <a:ext cx="3948695" cy="384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8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FILTERING OPERATION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641917" y="918808"/>
            <a:ext cx="7711123" cy="5288602"/>
            <a:chOff x="1951037" y="735928"/>
            <a:chExt cx="8382000" cy="596718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3289" y="1058862"/>
              <a:ext cx="1264522" cy="122642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18474" y="4792662"/>
              <a:ext cx="1914563" cy="1910446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72339" y="4829922"/>
              <a:ext cx="1905000" cy="1846934"/>
            </a:xfrm>
            <a:prstGeom prst="rect">
              <a:avLst/>
            </a:prstGeom>
          </p:spPr>
        </p:pic>
        <p:sp>
          <p:nvSpPr>
            <p:cNvPr id="23" name="Oval 22"/>
            <p:cNvSpPr/>
            <p:nvPr/>
          </p:nvSpPr>
          <p:spPr bwMode="auto">
            <a:xfrm>
              <a:off x="3237687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4" name="Straight Connector 23"/>
            <p:cNvCxnSpPr>
              <a:stCxn id="23" idx="1"/>
              <a:endCxn id="23" idx="5"/>
            </p:cNvCxnSpPr>
            <p:nvPr/>
          </p:nvCxnSpPr>
          <p:spPr>
            <a:xfrm>
              <a:off x="3309043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3" idx="7"/>
              <a:endCxn id="23" idx="3"/>
            </p:cNvCxnSpPr>
            <p:nvPr/>
          </p:nvCxnSpPr>
          <p:spPr>
            <a:xfrm flipH="1">
              <a:off x="3309043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086918" y="3192462"/>
              <a:ext cx="960119" cy="112646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6000" dirty="0">
                  <a:solidFill>
                    <a:srgbClr val="002060"/>
                  </a:solidFill>
                </a:rPr>
                <a:t>=</a:t>
              </a: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18475" y="754062"/>
              <a:ext cx="1909405" cy="1857667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32437" y="5166437"/>
              <a:ext cx="1264522" cy="1226425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32437" y="3116262"/>
              <a:ext cx="1264522" cy="1226425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18474" y="2735262"/>
              <a:ext cx="1909406" cy="1905299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7086918" y="1135062"/>
              <a:ext cx="960119" cy="112646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6000" dirty="0">
                  <a:solidFill>
                    <a:srgbClr val="002060"/>
                  </a:solidFill>
                </a:rPr>
                <a:t>=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086918" y="5190200"/>
              <a:ext cx="960119" cy="112646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6000" dirty="0">
                  <a:solidFill>
                    <a:srgbClr val="002060"/>
                  </a:solidFill>
                </a:rPr>
                <a:t>=</a:t>
              </a: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51037" y="2793328"/>
              <a:ext cx="1905000" cy="1846934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54560" y="735928"/>
              <a:ext cx="1905000" cy="1846934"/>
            </a:xfrm>
            <a:prstGeom prst="rect">
              <a:avLst/>
            </a:prstGeom>
          </p:spPr>
        </p:pic>
        <p:grpSp>
          <p:nvGrpSpPr>
            <p:cNvPr id="35" name="Group 34"/>
            <p:cNvGrpSpPr/>
            <p:nvPr/>
          </p:nvGrpSpPr>
          <p:grpSpPr>
            <a:xfrm>
              <a:off x="4436266" y="1441795"/>
              <a:ext cx="487252" cy="512996"/>
              <a:chOff x="4740385" y="3954462"/>
              <a:chExt cx="487252" cy="512996"/>
            </a:xfrm>
          </p:grpSpPr>
          <p:sp>
            <p:nvSpPr>
              <p:cNvPr id="36" name="Oval 35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7" name="Straight Connector 36"/>
              <p:cNvCxnSpPr>
                <a:stCxn id="36" idx="1"/>
                <a:endCxn id="36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stCxn id="36" idx="7"/>
                <a:endCxn id="36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/>
            <p:cNvGrpSpPr/>
            <p:nvPr/>
          </p:nvGrpSpPr>
          <p:grpSpPr>
            <a:xfrm>
              <a:off x="4435585" y="3497262"/>
              <a:ext cx="487252" cy="512996"/>
              <a:chOff x="4740385" y="3954462"/>
              <a:chExt cx="487252" cy="512996"/>
            </a:xfrm>
          </p:grpSpPr>
          <p:sp>
            <p:nvSpPr>
              <p:cNvPr id="40" name="Oval 39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1" name="Straight Connector 40"/>
              <p:cNvCxnSpPr>
                <a:stCxn id="40" idx="1"/>
                <a:endCxn id="40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40" idx="7"/>
                <a:endCxn id="40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4435585" y="5498866"/>
              <a:ext cx="487252" cy="512996"/>
              <a:chOff x="4740385" y="3954462"/>
              <a:chExt cx="487252" cy="512996"/>
            </a:xfrm>
          </p:grpSpPr>
          <p:sp>
            <p:nvSpPr>
              <p:cNvPr id="44" name="Oval 43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5" name="Straight Connector 44"/>
              <p:cNvCxnSpPr>
                <a:stCxn id="44" idx="1"/>
                <a:endCxn id="44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44" idx="7"/>
                <a:endCxn id="44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Rectangle 46"/>
            <p:cNvSpPr/>
            <p:nvPr/>
          </p:nvSpPr>
          <p:spPr bwMode="auto">
            <a:xfrm>
              <a:off x="5513289" y="1058862"/>
              <a:ext cx="1264522" cy="1226425"/>
            </a:xfrm>
            <a:prstGeom prst="rect">
              <a:avLst/>
            </a:prstGeom>
            <a:noFill/>
            <a:ln w="762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532437" y="3109037"/>
              <a:ext cx="1264522" cy="1226425"/>
            </a:xfrm>
            <a:prstGeom prst="rect">
              <a:avLst/>
            </a:prstGeom>
            <a:noFill/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5532437" y="5166437"/>
              <a:ext cx="1264522" cy="1226425"/>
            </a:xfrm>
            <a:prstGeom prst="rect">
              <a:avLst/>
            </a:prstGeom>
            <a:noFill/>
            <a:ln w="76200">
              <a:solidFill>
                <a:schemeClr val="accent3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97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CONVOLUTION LAYER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248102" y="1621287"/>
            <a:ext cx="7850938" cy="4098793"/>
            <a:chOff x="2674822" y="1753367"/>
            <a:chExt cx="6922772" cy="3570963"/>
          </a:xfrm>
        </p:grpSpPr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95656" y="4077807"/>
              <a:ext cx="1101938" cy="1099569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32959" y="1928797"/>
              <a:ext cx="727803" cy="705876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95656" y="1753367"/>
              <a:ext cx="1098969" cy="1069191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3980" y="4292936"/>
              <a:ext cx="727803" cy="705876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43980" y="3112945"/>
              <a:ext cx="727803" cy="705876"/>
            </a:xfrm>
            <a:prstGeom prst="rect">
              <a:avLst/>
            </a:prstGeom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95656" y="2893659"/>
              <a:ext cx="1098970" cy="1096606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74822" y="2927079"/>
              <a:ext cx="1096434" cy="1063014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5212680" y="3332232"/>
              <a:ext cx="280441" cy="295258"/>
              <a:chOff x="4740385" y="3954462"/>
              <a:chExt cx="487252" cy="512996"/>
            </a:xfrm>
          </p:grpSpPr>
          <p:sp>
            <p:nvSpPr>
              <p:cNvPr id="75" name="Oval 74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6" name="Straight Connector 75"/>
              <p:cNvCxnSpPr>
                <a:stCxn id="75" idx="1"/>
                <a:endCxn id="75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75" idx="7"/>
                <a:endCxn id="75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Rectangle 77"/>
            <p:cNvSpPr/>
            <p:nvPr/>
          </p:nvSpPr>
          <p:spPr bwMode="auto">
            <a:xfrm>
              <a:off x="5832959" y="1928797"/>
              <a:ext cx="727803" cy="705876"/>
            </a:xfrm>
            <a:prstGeom prst="rect">
              <a:avLst/>
            </a:prstGeom>
            <a:noFill/>
            <a:ln w="762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5843980" y="3108787"/>
              <a:ext cx="727803" cy="705876"/>
            </a:xfrm>
            <a:prstGeom prst="rect">
              <a:avLst/>
            </a:prstGeom>
            <a:noFill/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0" name="Rectangle 79"/>
            <p:cNvSpPr/>
            <p:nvPr/>
          </p:nvSpPr>
          <p:spPr bwMode="auto">
            <a:xfrm>
              <a:off x="5843980" y="4292936"/>
              <a:ext cx="727803" cy="705876"/>
            </a:xfrm>
            <a:prstGeom prst="rect">
              <a:avLst/>
            </a:prstGeom>
            <a:noFill/>
            <a:ln w="76200">
              <a:solidFill>
                <a:schemeClr val="accent3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1" name="Rectangle 80"/>
            <p:cNvSpPr/>
            <p:nvPr/>
          </p:nvSpPr>
          <p:spPr bwMode="auto">
            <a:xfrm>
              <a:off x="4925684" y="1753367"/>
              <a:ext cx="2133600" cy="3570963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82" name="Straight Arrow Connector 81"/>
            <p:cNvCxnSpPr/>
            <p:nvPr/>
          </p:nvCxnSpPr>
          <p:spPr>
            <a:xfrm>
              <a:off x="3923656" y="3427059"/>
              <a:ext cx="904078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>
              <a:off x="7276456" y="3466052"/>
              <a:ext cx="904078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Title 1"/>
          <p:cNvSpPr txBox="1">
            <a:spLocks/>
          </p:cNvSpPr>
          <p:nvPr/>
        </p:nvSpPr>
        <p:spPr>
          <a:xfrm>
            <a:off x="1028698" y="883294"/>
            <a:ext cx="10492742" cy="6025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latin typeface="Constantia" panose="02030602050306030303" pitchFamily="18" charset="0"/>
              </a:rPr>
              <a:t>A stack of filters forms a convolution layer</a:t>
            </a:r>
            <a:endParaRPr lang="en-US" sz="2400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22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AGENDA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9793" y="1384540"/>
            <a:ext cx="10912415" cy="408892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Constantia" panose="02030602050306030303" pitchFamily="18" charset="0"/>
              </a:rPr>
              <a:t>Outstanding Questions:</a:t>
            </a:r>
          </a:p>
          <a:p>
            <a:pPr marL="457200" indent="-457200" algn="l">
              <a:buFont typeface="+mj-lt"/>
              <a:buAutoNum type="arabicPeriod"/>
            </a:pPr>
            <a:endParaRPr lang="en-US" dirty="0">
              <a:latin typeface="Constantia" panose="02030602050306030303" pitchFamily="18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dirty="0" smtClean="0">
                <a:latin typeface="Constantia" panose="02030602050306030303" pitchFamily="18" charset="0"/>
              </a:rPr>
              <a:t>What is a graph? Why do we even bother using it?</a:t>
            </a:r>
            <a:br>
              <a:rPr lang="en-US" dirty="0" smtClean="0">
                <a:latin typeface="Constantia" panose="02030602050306030303" pitchFamily="18" charset="0"/>
              </a:rPr>
            </a:br>
            <a:endParaRPr lang="en-US" dirty="0" smtClean="0">
              <a:latin typeface="Constantia" panose="02030602050306030303" pitchFamily="18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dirty="0" smtClean="0">
                <a:latin typeface="Constantia" panose="02030602050306030303" pitchFamily="18" charset="0"/>
              </a:rPr>
              <a:t>What is Convolution Neural Network? Why does it fail on graph?</a:t>
            </a:r>
            <a:br>
              <a:rPr lang="en-US" dirty="0" smtClean="0">
                <a:latin typeface="Constantia" panose="02030602050306030303" pitchFamily="18" charset="0"/>
              </a:rPr>
            </a:br>
            <a:endParaRPr lang="en-US" dirty="0" smtClean="0">
              <a:latin typeface="Constantia" panose="02030602050306030303" pitchFamily="18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dirty="0" smtClean="0">
                <a:latin typeface="Constantia" panose="02030602050306030303" pitchFamily="18" charset="0"/>
              </a:rPr>
              <a:t>What is Graph Convolution Network and some of its applications?</a:t>
            </a:r>
            <a:br>
              <a:rPr lang="en-US" dirty="0" smtClean="0">
                <a:latin typeface="Constantia" panose="02030602050306030303" pitchFamily="18" charset="0"/>
              </a:rPr>
            </a:br>
            <a:endParaRPr lang="en-US" dirty="0" smtClean="0">
              <a:latin typeface="Constantia" panose="02030602050306030303" pitchFamily="18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dirty="0" smtClean="0">
                <a:latin typeface="Constantia" panose="02030602050306030303" pitchFamily="18" charset="0"/>
              </a:rPr>
              <a:t>Semi-supervised Nodes Classification Performance Review</a:t>
            </a:r>
            <a:br>
              <a:rPr lang="en-US" dirty="0" smtClean="0">
                <a:latin typeface="Constantia" panose="02030602050306030303" pitchFamily="18" charset="0"/>
              </a:rPr>
            </a:br>
            <a:endParaRPr lang="en-US" dirty="0" smtClean="0">
              <a:latin typeface="Constantia" panose="02030602050306030303" pitchFamily="18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dirty="0" smtClean="0">
              <a:latin typeface="Constantia" panose="02030602050306030303" pitchFamily="18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dirty="0"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9356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739222" y="6409009"/>
            <a:ext cx="2452777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Graph Overview</a:t>
            </a:r>
            <a:endParaRPr lang="en-US" sz="2000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1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POOLING OPERATION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788671" y="2143362"/>
            <a:ext cx="6614658" cy="2571276"/>
            <a:chOff x="1028698" y="883294"/>
            <a:chExt cx="10492742" cy="2571276"/>
          </a:xfrm>
        </p:grpSpPr>
        <p:sp>
          <p:nvSpPr>
            <p:cNvPr id="84" name="Title 1"/>
            <p:cNvSpPr txBox="1">
              <a:spLocks/>
            </p:cNvSpPr>
            <p:nvPr/>
          </p:nvSpPr>
          <p:spPr>
            <a:xfrm>
              <a:off x="1028698" y="883294"/>
              <a:ext cx="10492742" cy="60258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457200" indent="-457200" algn="l">
                <a:buFont typeface="+mj-lt"/>
                <a:buAutoNum type="arabicPeriod"/>
              </a:pPr>
              <a:r>
                <a:rPr lang="en-US" sz="2400" dirty="0" smtClean="0">
                  <a:latin typeface="Constantia" panose="02030602050306030303" pitchFamily="18" charset="0"/>
                </a:rPr>
                <a:t>Select a pooling window size; normally 2 to 3</a:t>
              </a:r>
              <a:endParaRPr lang="en-US" sz="2400" dirty="0">
                <a:latin typeface="Constantia" panose="02030602050306030303" pitchFamily="18" charset="0"/>
              </a:endParaRPr>
            </a:p>
          </p:txBody>
        </p:sp>
        <p:sp>
          <p:nvSpPr>
            <p:cNvPr id="28" name="Title 1"/>
            <p:cNvSpPr txBox="1">
              <a:spLocks/>
            </p:cNvSpPr>
            <p:nvPr/>
          </p:nvSpPr>
          <p:spPr>
            <a:xfrm>
              <a:off x="1028698" y="1485875"/>
              <a:ext cx="10492742" cy="60258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457200" indent="-457200" algn="l">
                <a:buFont typeface="+mj-lt"/>
                <a:buAutoNum type="arabicPeriod" startAt="2"/>
              </a:pPr>
              <a:r>
                <a:rPr lang="en-US" sz="2400" dirty="0" smtClean="0">
                  <a:latin typeface="Constantia" panose="02030602050306030303" pitchFamily="18" charset="0"/>
                </a:rPr>
                <a:t>Select a stride; normally 2</a:t>
              </a:r>
              <a:endParaRPr lang="en-US" sz="2400" dirty="0">
                <a:latin typeface="Constantia" panose="02030602050306030303" pitchFamily="18" charset="0"/>
              </a:endParaRPr>
            </a:p>
          </p:txBody>
        </p:sp>
        <p:sp>
          <p:nvSpPr>
            <p:cNvPr id="29" name="Title 1"/>
            <p:cNvSpPr txBox="1">
              <a:spLocks/>
            </p:cNvSpPr>
            <p:nvPr/>
          </p:nvSpPr>
          <p:spPr>
            <a:xfrm>
              <a:off x="1028698" y="2189186"/>
              <a:ext cx="10492742" cy="60258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457200" indent="-457200" algn="l">
                <a:buFont typeface="+mj-lt"/>
                <a:buAutoNum type="arabicPeriod" startAt="3"/>
              </a:pPr>
              <a:r>
                <a:rPr lang="en-US" sz="2400" dirty="0" smtClean="0">
                  <a:latin typeface="Constantia" panose="02030602050306030303" pitchFamily="18" charset="0"/>
                </a:rPr>
                <a:t>A stack of filters forms a convolution layer</a:t>
              </a:r>
              <a:endParaRPr lang="en-US" sz="2400" dirty="0">
                <a:latin typeface="Constantia" panose="02030602050306030303" pitchFamily="18" charset="0"/>
              </a:endParaRPr>
            </a:p>
          </p:txBody>
        </p:sp>
        <p:sp>
          <p:nvSpPr>
            <p:cNvPr id="30" name="Title 1"/>
            <p:cNvSpPr txBox="1">
              <a:spLocks/>
            </p:cNvSpPr>
            <p:nvPr/>
          </p:nvSpPr>
          <p:spPr>
            <a:xfrm>
              <a:off x="1028698" y="2851989"/>
              <a:ext cx="10492742" cy="60258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457200" indent="-457200" algn="l">
                <a:buFont typeface="+mj-lt"/>
                <a:buAutoNum type="arabicPeriod" startAt="4"/>
              </a:pPr>
              <a:r>
                <a:rPr lang="en-US" sz="2400" dirty="0" smtClean="0">
                  <a:latin typeface="Constantia" panose="02030602050306030303" pitchFamily="18" charset="0"/>
                </a:rPr>
                <a:t>A stack of filters forms a convolution layer</a:t>
              </a:r>
              <a:endParaRPr lang="en-US" sz="2400" dirty="0">
                <a:latin typeface="Constantia" panose="020306020503060303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065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POOLING OPERATION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2042" y="2504174"/>
            <a:ext cx="2531995" cy="25265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637" y="1897062"/>
            <a:ext cx="3916114" cy="38100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036637" y="1897062"/>
            <a:ext cx="1143000" cy="1066800"/>
            <a:chOff x="1036637" y="1897062"/>
            <a:chExt cx="1676400" cy="1676400"/>
          </a:xfrm>
        </p:grpSpPr>
        <p:sp>
          <p:nvSpPr>
            <p:cNvPr id="17" name="Rectangle 16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456237" y="952915"/>
            <a:ext cx="17110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20" name="Straight Arrow Connector 19"/>
          <p:cNvCxnSpPr>
            <a:stCxn id="18" idx="3"/>
          </p:cNvCxnSpPr>
          <p:nvPr/>
        </p:nvCxnSpPr>
        <p:spPr>
          <a:xfrm flipV="1">
            <a:off x="2179637" y="1439862"/>
            <a:ext cx="3276600" cy="990600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935134" y="1580779"/>
            <a:ext cx="1264303" cy="925883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66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POOLING OPERATION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691" y="2485441"/>
            <a:ext cx="2552266" cy="254677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557" y="1876742"/>
            <a:ext cx="3916114" cy="38100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301557" y="1876742"/>
            <a:ext cx="1143000" cy="1066800"/>
            <a:chOff x="1036637" y="1897062"/>
            <a:chExt cx="1676400" cy="1676400"/>
          </a:xfrm>
        </p:grpSpPr>
        <p:sp>
          <p:nvSpPr>
            <p:cNvPr id="17" name="Rectangle 16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578157" y="932595"/>
            <a:ext cx="17110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20" name="Straight Arrow Connector 19"/>
          <p:cNvCxnSpPr>
            <a:stCxn id="18" idx="3"/>
          </p:cNvCxnSpPr>
          <p:nvPr/>
        </p:nvCxnSpPr>
        <p:spPr>
          <a:xfrm flipV="1">
            <a:off x="3444557" y="1495742"/>
            <a:ext cx="2438400" cy="914400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057054" y="1560459"/>
            <a:ext cx="1950103" cy="923395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92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POOLING OPERATION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090" y="2463533"/>
            <a:ext cx="2532387" cy="25269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077" y="1856422"/>
            <a:ext cx="3916114" cy="38100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480877" y="1856422"/>
            <a:ext cx="1143000" cy="1066800"/>
            <a:chOff x="1036637" y="1897062"/>
            <a:chExt cx="1676400" cy="1676400"/>
          </a:xfrm>
        </p:grpSpPr>
        <p:sp>
          <p:nvSpPr>
            <p:cNvPr id="17" name="Rectangle 16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547677" y="912275"/>
            <a:ext cx="17110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20" name="Straight Arrow Connector 19"/>
          <p:cNvCxnSpPr>
            <a:stCxn id="18" idx="0"/>
          </p:cNvCxnSpPr>
          <p:nvPr/>
        </p:nvCxnSpPr>
        <p:spPr>
          <a:xfrm flipV="1">
            <a:off x="5052377" y="1475765"/>
            <a:ext cx="607873" cy="380657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258723" y="1356174"/>
            <a:ext cx="3013352" cy="1107360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5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POOLING OPERATION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997" y="2242502"/>
            <a:ext cx="2514600" cy="25091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197" y="1632902"/>
            <a:ext cx="3916114" cy="3810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690241" y="2699702"/>
            <a:ext cx="206691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 pooling</a:t>
            </a:r>
          </a:p>
        </p:txBody>
      </p:sp>
      <p:sp>
        <p:nvSpPr>
          <p:cNvPr id="17" name="Isosceles Triangle 16"/>
          <p:cNvSpPr/>
          <p:nvPr/>
        </p:nvSpPr>
        <p:spPr bwMode="auto">
          <a:xfrm rot="5400000">
            <a:off x="6609397" y="2090102"/>
            <a:ext cx="228600" cy="281940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40962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POOLING OPERATION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75487" y="1164602"/>
            <a:ext cx="11241026" cy="4579938"/>
            <a:chOff x="138174" y="962342"/>
            <a:chExt cx="11241026" cy="4579938"/>
          </a:xfrm>
        </p:grpSpPr>
        <p:grpSp>
          <p:nvGrpSpPr>
            <p:cNvPr id="3" name="Group 2"/>
            <p:cNvGrpSpPr/>
            <p:nvPr/>
          </p:nvGrpSpPr>
          <p:grpSpPr>
            <a:xfrm>
              <a:off x="6624320" y="962342"/>
              <a:ext cx="4754880" cy="4579938"/>
              <a:chOff x="2636837" y="754062"/>
              <a:chExt cx="7848600" cy="594904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34479" y="809299"/>
                <a:ext cx="1750958" cy="1747192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36837" y="4792662"/>
                <a:ext cx="1914563" cy="1910446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36838" y="754062"/>
                <a:ext cx="1909405" cy="1857667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36837" y="2735262"/>
                <a:ext cx="1909406" cy="1905299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22461" y="4874289"/>
                <a:ext cx="1750958" cy="1747192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33956" y="2814054"/>
                <a:ext cx="1751481" cy="1747714"/>
              </a:xfrm>
              <a:prstGeom prst="rect">
                <a:avLst/>
              </a:prstGeom>
            </p:spPr>
          </p:pic>
          <p:sp>
            <p:nvSpPr>
              <p:cNvPr id="23" name="Isosceles Triangle 22"/>
              <p:cNvSpPr/>
              <p:nvPr/>
            </p:nvSpPr>
            <p:spPr bwMode="auto">
              <a:xfrm rot="5400000">
                <a:off x="6446837" y="2278062"/>
                <a:ext cx="228600" cy="2819400"/>
              </a:xfrm>
              <a:prstGeom prst="triangle">
                <a:avLst/>
              </a:prstGeom>
              <a:solidFill>
                <a:srgbClr val="002050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138174" y="1295041"/>
              <a:ext cx="4972306" cy="4098793"/>
              <a:chOff x="2674822" y="1753367"/>
              <a:chExt cx="4384462" cy="3570963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32959" y="1928797"/>
                <a:ext cx="727803" cy="705876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43980" y="4292936"/>
                <a:ext cx="727803" cy="705876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43980" y="3112945"/>
                <a:ext cx="727803" cy="705876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74822" y="2927079"/>
                <a:ext cx="1096434" cy="1063014"/>
              </a:xfrm>
              <a:prstGeom prst="rect">
                <a:avLst/>
              </a:prstGeom>
            </p:spPr>
          </p:pic>
          <p:grpSp>
            <p:nvGrpSpPr>
              <p:cNvPr id="33" name="Group 32"/>
              <p:cNvGrpSpPr/>
              <p:nvPr/>
            </p:nvGrpSpPr>
            <p:grpSpPr>
              <a:xfrm>
                <a:off x="5212680" y="3332232"/>
                <a:ext cx="280441" cy="295258"/>
                <a:chOff x="4740385" y="3954462"/>
                <a:chExt cx="487252" cy="512996"/>
              </a:xfrm>
            </p:grpSpPr>
            <p:sp>
              <p:nvSpPr>
                <p:cNvPr id="40" name="Oval 39"/>
                <p:cNvSpPr/>
                <p:nvPr/>
              </p:nvSpPr>
              <p:spPr bwMode="auto">
                <a:xfrm>
                  <a:off x="4740385" y="3954462"/>
                  <a:ext cx="487252" cy="512996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41" name="Straight Connector 40"/>
                <p:cNvCxnSpPr>
                  <a:stCxn id="40" idx="1"/>
                  <a:endCxn id="40" idx="5"/>
                </p:cNvCxnSpPr>
                <p:nvPr/>
              </p:nvCxnSpPr>
              <p:spPr>
                <a:xfrm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>
                  <a:stCxn id="40" idx="7"/>
                  <a:endCxn id="40" idx="3"/>
                </p:cNvCxnSpPr>
                <p:nvPr/>
              </p:nvCxnSpPr>
              <p:spPr>
                <a:xfrm flipH="1"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Rectangle 33"/>
              <p:cNvSpPr/>
              <p:nvPr/>
            </p:nvSpPr>
            <p:spPr bwMode="auto">
              <a:xfrm>
                <a:off x="5832959" y="1928797"/>
                <a:ext cx="727803" cy="705876"/>
              </a:xfrm>
              <a:prstGeom prst="rect">
                <a:avLst/>
              </a:prstGeom>
              <a:noFill/>
              <a:ln w="76200">
                <a:solidFill>
                  <a:schemeClr val="accent5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 bwMode="auto">
              <a:xfrm>
                <a:off x="5843980" y="3108787"/>
                <a:ext cx="727803" cy="705876"/>
              </a:xfrm>
              <a:prstGeom prst="rect">
                <a:avLst/>
              </a:prstGeom>
              <a:noFill/>
              <a:ln w="76200">
                <a:solidFill>
                  <a:schemeClr val="accent6">
                    <a:lumMod val="60000"/>
                    <a:lumOff val="4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 bwMode="auto">
              <a:xfrm>
                <a:off x="5843980" y="4292936"/>
                <a:ext cx="727803" cy="705876"/>
              </a:xfrm>
              <a:prstGeom prst="rect">
                <a:avLst/>
              </a:prstGeom>
              <a:noFill/>
              <a:ln w="76200">
                <a:solidFill>
                  <a:schemeClr val="accent3">
                    <a:lumMod val="60000"/>
                    <a:lumOff val="4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 bwMode="auto">
              <a:xfrm>
                <a:off x="4925684" y="1753367"/>
                <a:ext cx="2133600" cy="3570963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8" name="Straight Arrow Connector 37"/>
              <p:cNvCxnSpPr/>
              <p:nvPr/>
            </p:nvCxnSpPr>
            <p:spPr>
              <a:xfrm>
                <a:off x="3923656" y="3427059"/>
                <a:ext cx="904078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Arrow Connector 42"/>
            <p:cNvCxnSpPr/>
            <p:nvPr/>
          </p:nvCxnSpPr>
          <p:spPr>
            <a:xfrm>
              <a:off x="5201885" y="3260686"/>
              <a:ext cx="102529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765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ACTIVATION FUNCTION – </a:t>
            </a:r>
            <a:r>
              <a:rPr lang="en-US" sz="3200" b="1" dirty="0" err="1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ReLU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597" y="1841182"/>
            <a:ext cx="3916114" cy="38100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0797" y="1841182"/>
            <a:ext cx="3870312" cy="3810000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1021397" y="698182"/>
            <a:ext cx="7239000" cy="1752600"/>
            <a:chOff x="960437" y="1287462"/>
            <a:chExt cx="7239000" cy="1752600"/>
          </a:xfrm>
        </p:grpSpPr>
        <p:grpSp>
          <p:nvGrpSpPr>
            <p:cNvPr id="47" name="Group 46"/>
            <p:cNvGrpSpPr/>
            <p:nvPr/>
          </p:nvGrpSpPr>
          <p:grpSpPr>
            <a:xfrm>
              <a:off x="4465637" y="1287462"/>
              <a:ext cx="801662" cy="844018"/>
              <a:chOff x="5187975" y="3720044"/>
              <a:chExt cx="801662" cy="844018"/>
            </a:xfrm>
          </p:grpSpPr>
          <p:sp>
            <p:nvSpPr>
              <p:cNvPr id="52" name="Oval 51"/>
              <p:cNvSpPr/>
              <p:nvPr/>
            </p:nvSpPr>
            <p:spPr bwMode="auto">
              <a:xfrm>
                <a:off x="5187975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53" name="Straight Connector 52"/>
              <p:cNvCxnSpPr>
                <a:stCxn id="52" idx="2"/>
              </p:cNvCxnSpPr>
              <p:nvPr/>
            </p:nvCxnSpPr>
            <p:spPr>
              <a:xfrm>
                <a:off x="5187975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endCxn id="52" idx="7"/>
              </p:cNvCxnSpPr>
              <p:nvPr/>
            </p:nvCxnSpPr>
            <p:spPr>
              <a:xfrm flipV="1">
                <a:off x="5588806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Oval 47"/>
            <p:cNvSpPr/>
            <p:nvPr/>
          </p:nvSpPr>
          <p:spPr bwMode="auto">
            <a:xfrm>
              <a:off x="960437" y="2354262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9" name="Oval 48"/>
            <p:cNvSpPr/>
            <p:nvPr/>
          </p:nvSpPr>
          <p:spPr bwMode="auto">
            <a:xfrm>
              <a:off x="7513637" y="2329264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50" name="Straight Connector 49"/>
            <p:cNvCxnSpPr>
              <a:stCxn id="48" idx="7"/>
              <a:endCxn id="52" idx="2"/>
            </p:cNvCxnSpPr>
            <p:nvPr/>
          </p:nvCxnSpPr>
          <p:spPr>
            <a:xfrm flipV="1">
              <a:off x="1545804" y="1709471"/>
              <a:ext cx="2919833" cy="745224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52" idx="6"/>
              <a:endCxn id="49" idx="1"/>
            </p:cNvCxnSpPr>
            <p:nvPr/>
          </p:nvCxnSpPr>
          <p:spPr>
            <a:xfrm>
              <a:off x="5267299" y="1709471"/>
              <a:ext cx="2346771" cy="720226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187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ACTIVATION FUNCTION </a:t>
            </a: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– </a:t>
            </a:r>
            <a:r>
              <a:rPr lang="en-US" sz="3200" b="1" dirty="0" err="1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ReLU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477" y="1891216"/>
            <a:ext cx="3871089" cy="381076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277" y="1891982"/>
            <a:ext cx="3916114" cy="3810000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1534477" y="748982"/>
            <a:ext cx="7239000" cy="1752600"/>
            <a:chOff x="960437" y="1287462"/>
            <a:chExt cx="7239000" cy="1752600"/>
          </a:xfrm>
        </p:grpSpPr>
        <p:grpSp>
          <p:nvGrpSpPr>
            <p:cNvPr id="35" name="Group 34"/>
            <p:cNvGrpSpPr/>
            <p:nvPr/>
          </p:nvGrpSpPr>
          <p:grpSpPr>
            <a:xfrm>
              <a:off x="4465637" y="1287462"/>
              <a:ext cx="801662" cy="844018"/>
              <a:chOff x="5187975" y="3720044"/>
              <a:chExt cx="801662" cy="844018"/>
            </a:xfrm>
          </p:grpSpPr>
          <p:sp>
            <p:nvSpPr>
              <p:cNvPr id="40" name="Oval 39"/>
              <p:cNvSpPr/>
              <p:nvPr/>
            </p:nvSpPr>
            <p:spPr bwMode="auto">
              <a:xfrm>
                <a:off x="5187975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1" name="Straight Connector 40"/>
              <p:cNvCxnSpPr>
                <a:stCxn id="40" idx="2"/>
              </p:cNvCxnSpPr>
              <p:nvPr/>
            </p:nvCxnSpPr>
            <p:spPr>
              <a:xfrm>
                <a:off x="5187975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endCxn id="40" idx="7"/>
              </p:cNvCxnSpPr>
              <p:nvPr/>
            </p:nvCxnSpPr>
            <p:spPr>
              <a:xfrm flipV="1">
                <a:off x="5588806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Oval 35"/>
            <p:cNvSpPr/>
            <p:nvPr/>
          </p:nvSpPr>
          <p:spPr bwMode="auto">
            <a:xfrm>
              <a:off x="960437" y="2354262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7513637" y="2329264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8" name="Straight Connector 37"/>
            <p:cNvCxnSpPr>
              <a:stCxn id="36" idx="7"/>
              <a:endCxn id="40" idx="2"/>
            </p:cNvCxnSpPr>
            <p:nvPr/>
          </p:nvCxnSpPr>
          <p:spPr>
            <a:xfrm flipV="1">
              <a:off x="1545804" y="1709471"/>
              <a:ext cx="2919833" cy="745224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40" idx="6"/>
              <a:endCxn id="37" idx="1"/>
            </p:cNvCxnSpPr>
            <p:nvPr/>
          </p:nvCxnSpPr>
          <p:spPr>
            <a:xfrm>
              <a:off x="5267299" y="1709471"/>
              <a:ext cx="2346771" cy="720226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353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ACTIVATION FUNCTION </a:t>
            </a: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– </a:t>
            </a:r>
            <a:r>
              <a:rPr lang="en-US" sz="3200" b="1" dirty="0" err="1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ReLU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837" y="1708337"/>
            <a:ext cx="3868796" cy="380850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637" y="1709102"/>
            <a:ext cx="3916114" cy="381000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4952751" y="3156902"/>
            <a:ext cx="2637086" cy="844018"/>
            <a:chOff x="3471076" y="1287462"/>
            <a:chExt cx="2637086" cy="844018"/>
          </a:xfrm>
        </p:grpSpPr>
        <p:grpSp>
          <p:nvGrpSpPr>
            <p:cNvPr id="23" name="Group 22"/>
            <p:cNvGrpSpPr/>
            <p:nvPr/>
          </p:nvGrpSpPr>
          <p:grpSpPr>
            <a:xfrm>
              <a:off x="4431762" y="1287462"/>
              <a:ext cx="801662" cy="844018"/>
              <a:chOff x="5154100" y="3720044"/>
              <a:chExt cx="801662" cy="844018"/>
            </a:xfrm>
          </p:grpSpPr>
          <p:sp>
            <p:nvSpPr>
              <p:cNvPr id="26" name="Oval 25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7" name="Straight Connector 26"/>
              <p:cNvCxnSpPr>
                <a:stCxn id="26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endCxn id="26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Connector 23"/>
            <p:cNvCxnSpPr>
              <a:stCxn id="21" idx="3"/>
              <a:endCxn id="26" idx="2"/>
            </p:cNvCxnSpPr>
            <p:nvPr/>
          </p:nvCxnSpPr>
          <p:spPr>
            <a:xfrm>
              <a:off x="3471076" y="1673542"/>
              <a:ext cx="960686" cy="35929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6" idx="6"/>
              <a:endCxn id="19" idx="1"/>
            </p:cNvCxnSpPr>
            <p:nvPr/>
          </p:nvCxnSpPr>
          <p:spPr>
            <a:xfrm flipV="1">
              <a:off x="5233424" y="1672031"/>
              <a:ext cx="874738" cy="37440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697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SO FAR …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32242" y="1517163"/>
            <a:ext cx="11127517" cy="4152788"/>
            <a:chOff x="-125293" y="1517163"/>
            <a:chExt cx="11127517" cy="415278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26340" y="2179087"/>
              <a:ext cx="588407" cy="61849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65520" y="4628990"/>
              <a:ext cx="820927" cy="104096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65521" y="1519831"/>
              <a:ext cx="818715" cy="1012202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65520" y="3045079"/>
              <a:ext cx="818715" cy="103815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26340" y="4260739"/>
              <a:ext cx="588407" cy="63148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26136" y="3251263"/>
              <a:ext cx="588582" cy="614411"/>
            </a:xfrm>
            <a:prstGeom prst="rect">
              <a:avLst/>
            </a:prstGeom>
          </p:spPr>
        </p:pic>
        <p:sp>
          <p:nvSpPr>
            <p:cNvPr id="23" name="Isosceles Triangle 22"/>
            <p:cNvSpPr/>
            <p:nvPr/>
          </p:nvSpPr>
          <p:spPr bwMode="auto">
            <a:xfrm rot="5400000">
              <a:off x="7333264" y="2839631"/>
              <a:ext cx="143843" cy="1278719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16512" y="1810423"/>
              <a:ext cx="690605" cy="677912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29011" y="4513849"/>
              <a:ext cx="690605" cy="677912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429011" y="3169601"/>
              <a:ext cx="690605" cy="677912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25293" y="2790232"/>
              <a:ext cx="1756528" cy="1723617"/>
            </a:xfrm>
            <a:prstGeom prst="rect">
              <a:avLst/>
            </a:prstGeom>
          </p:spPr>
        </p:pic>
        <p:grpSp>
          <p:nvGrpSpPr>
            <p:cNvPr id="33" name="Group 32"/>
            <p:cNvGrpSpPr/>
            <p:nvPr/>
          </p:nvGrpSpPr>
          <p:grpSpPr>
            <a:xfrm>
              <a:off x="2856702" y="3327258"/>
              <a:ext cx="318041" cy="338901"/>
              <a:chOff x="4740385" y="3954462"/>
              <a:chExt cx="487252" cy="512996"/>
            </a:xfrm>
          </p:grpSpPr>
          <p:sp>
            <p:nvSpPr>
              <p:cNvPr id="40" name="Oval 39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1" name="Straight Connector 40"/>
              <p:cNvCxnSpPr>
                <a:stCxn id="40" idx="1"/>
                <a:endCxn id="40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40" idx="7"/>
                <a:endCxn id="40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Rectangle 33"/>
            <p:cNvSpPr/>
            <p:nvPr/>
          </p:nvSpPr>
          <p:spPr bwMode="auto">
            <a:xfrm>
              <a:off x="3416513" y="1810423"/>
              <a:ext cx="675172" cy="677912"/>
            </a:xfrm>
            <a:prstGeom prst="rect">
              <a:avLst/>
            </a:prstGeom>
            <a:noFill/>
            <a:ln w="762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3429012" y="3164829"/>
              <a:ext cx="675172" cy="677912"/>
            </a:xfrm>
            <a:prstGeom prst="rect">
              <a:avLst/>
            </a:prstGeom>
            <a:noFill/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3429012" y="4524009"/>
              <a:ext cx="675172" cy="677912"/>
            </a:xfrm>
            <a:prstGeom prst="rect">
              <a:avLst/>
            </a:prstGeom>
            <a:noFill/>
            <a:ln w="76200">
              <a:solidFill>
                <a:schemeClr val="accent3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2681244" y="1517163"/>
              <a:ext cx="1623966" cy="3989557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V="1">
              <a:off x="1722030" y="3478990"/>
              <a:ext cx="893212" cy="1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4484158" y="3478991"/>
              <a:ext cx="102529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/>
            <p:cNvPicPr>
              <a:picLocks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401833" y="2179087"/>
              <a:ext cx="599930" cy="618496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402294" y="3247178"/>
              <a:ext cx="599930" cy="618496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401833" y="4273729"/>
              <a:ext cx="599930" cy="618496"/>
            </a:xfrm>
            <a:prstGeom prst="rect">
              <a:avLst/>
            </a:prstGeom>
          </p:spPr>
        </p:pic>
        <p:grpSp>
          <p:nvGrpSpPr>
            <p:cNvPr id="51" name="Group 50"/>
            <p:cNvGrpSpPr/>
            <p:nvPr/>
          </p:nvGrpSpPr>
          <p:grpSpPr>
            <a:xfrm>
              <a:off x="9377033" y="3191428"/>
              <a:ext cx="510175" cy="611685"/>
              <a:chOff x="5154100" y="3720044"/>
              <a:chExt cx="801662" cy="844018"/>
            </a:xfrm>
          </p:grpSpPr>
          <p:sp>
            <p:nvSpPr>
              <p:cNvPr id="52" name="Oval 51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53" name="Straight Connector 52"/>
              <p:cNvCxnSpPr>
                <a:stCxn id="52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endCxn id="52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2853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NETWORK IS EVERYWHERE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521570"/>
            <a:ext cx="4925684" cy="336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95478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739222" y="6521570"/>
            <a:ext cx="2452777" cy="3364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Graph Overview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63" y="732590"/>
            <a:ext cx="4691346" cy="25968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59" y="3561884"/>
            <a:ext cx="4685450" cy="25635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583" y="1444709"/>
            <a:ext cx="5317154" cy="392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9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SO FAR …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55929" y="2183358"/>
            <a:ext cx="11480143" cy="2491284"/>
            <a:chOff x="274637" y="2832476"/>
            <a:chExt cx="11480143" cy="2491284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4637" y="3139904"/>
              <a:ext cx="2013657" cy="1952279"/>
            </a:xfrm>
            <a:prstGeom prst="rect">
              <a:avLst/>
            </a:prstGeom>
          </p:spPr>
        </p:pic>
        <p:cxnSp>
          <p:nvCxnSpPr>
            <p:cNvPr id="30" name="Straight Arrow Connector 29"/>
            <p:cNvCxnSpPr/>
            <p:nvPr/>
          </p:nvCxnSpPr>
          <p:spPr>
            <a:xfrm>
              <a:off x="2408237" y="4082705"/>
              <a:ext cx="5334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10256837" y="4030662"/>
              <a:ext cx="5334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oup 31"/>
            <p:cNvGrpSpPr/>
            <p:nvPr/>
          </p:nvGrpSpPr>
          <p:grpSpPr>
            <a:xfrm>
              <a:off x="3093940" y="3040062"/>
              <a:ext cx="6961673" cy="2283698"/>
              <a:chOff x="3093940" y="2623957"/>
              <a:chExt cx="8534497" cy="2799645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5374783" y="4294369"/>
                <a:ext cx="622013" cy="654878"/>
                <a:chOff x="4740385" y="3954462"/>
                <a:chExt cx="487252" cy="512996"/>
              </a:xfrm>
            </p:grpSpPr>
            <p:sp>
              <p:nvSpPr>
                <p:cNvPr id="93" name="Oval 92"/>
                <p:cNvSpPr/>
                <p:nvPr/>
              </p:nvSpPr>
              <p:spPr bwMode="auto">
                <a:xfrm>
                  <a:off x="4740385" y="3954462"/>
                  <a:ext cx="487252" cy="512996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94" name="Straight Connector 93"/>
                <p:cNvCxnSpPr>
                  <a:stCxn id="93" idx="1"/>
                  <a:endCxn id="93" idx="5"/>
                </p:cNvCxnSpPr>
                <p:nvPr/>
              </p:nvCxnSpPr>
              <p:spPr>
                <a:xfrm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>
                  <a:stCxn id="93" idx="7"/>
                  <a:endCxn id="93" idx="3"/>
                </p:cNvCxnSpPr>
                <p:nvPr/>
              </p:nvCxnSpPr>
              <p:spPr>
                <a:xfrm flipH="1"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Rectangle 33"/>
              <p:cNvSpPr/>
              <p:nvPr/>
            </p:nvSpPr>
            <p:spPr bwMode="auto">
              <a:xfrm>
                <a:off x="5237052" y="2645298"/>
                <a:ext cx="945983" cy="2770728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grpSp>
            <p:nvGrpSpPr>
              <p:cNvPr id="35" name="Group 34"/>
              <p:cNvGrpSpPr/>
              <p:nvPr/>
            </p:nvGrpSpPr>
            <p:grpSpPr>
              <a:xfrm>
                <a:off x="6487316" y="4301010"/>
                <a:ext cx="617497" cy="650122"/>
                <a:chOff x="5154100" y="3720044"/>
                <a:chExt cx="801662" cy="844018"/>
              </a:xfrm>
            </p:grpSpPr>
            <p:sp>
              <p:nvSpPr>
                <p:cNvPr id="90" name="Oval 89"/>
                <p:cNvSpPr/>
                <p:nvPr/>
              </p:nvSpPr>
              <p:spPr bwMode="auto">
                <a:xfrm>
                  <a:off x="5154100" y="3720044"/>
                  <a:ext cx="801662" cy="844018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91" name="Straight Connector 90"/>
                <p:cNvCxnSpPr>
                  <a:stCxn id="90" idx="2"/>
                </p:cNvCxnSpPr>
                <p:nvPr/>
              </p:nvCxnSpPr>
              <p:spPr>
                <a:xfrm>
                  <a:off x="5154100" y="4142053"/>
                  <a:ext cx="420662" cy="0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>
                  <a:endCxn id="90" idx="7"/>
                </p:cNvCxnSpPr>
                <p:nvPr/>
              </p:nvCxnSpPr>
              <p:spPr>
                <a:xfrm flipV="1">
                  <a:off x="5554931" y="3843648"/>
                  <a:ext cx="283430" cy="298405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Rectangle 35"/>
              <p:cNvSpPr/>
              <p:nvPr/>
            </p:nvSpPr>
            <p:spPr bwMode="auto">
              <a:xfrm>
                <a:off x="6323073" y="2637721"/>
                <a:ext cx="945983" cy="2770728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37" name="Isosceles Triangle 36"/>
              <p:cNvSpPr/>
              <p:nvPr/>
            </p:nvSpPr>
            <p:spPr bwMode="auto">
              <a:xfrm rot="5400000">
                <a:off x="7675271" y="4253898"/>
                <a:ext cx="443006" cy="711197"/>
              </a:xfrm>
              <a:prstGeom prst="triangle">
                <a:avLst/>
              </a:prstGeom>
              <a:solidFill>
                <a:srgbClr val="002050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 bwMode="auto">
              <a:xfrm>
                <a:off x="7424638" y="2645298"/>
                <a:ext cx="945983" cy="2770728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 rot="16200000">
                <a:off x="4865810" y="3159591"/>
                <a:ext cx="1634544" cy="59992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4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Convolution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 rot="16200000">
                <a:off x="6293900" y="3154817"/>
                <a:ext cx="946579" cy="59992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400" dirty="0" err="1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ReLU</a:t>
                </a:r>
                <a:endPara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 rot="16200000">
                <a:off x="7311003" y="3169228"/>
                <a:ext cx="1187430" cy="59992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4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Pooling</a:t>
                </a:r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3231671" y="4301946"/>
                <a:ext cx="622013" cy="654878"/>
                <a:chOff x="4740385" y="3954462"/>
                <a:chExt cx="487252" cy="512996"/>
              </a:xfrm>
            </p:grpSpPr>
            <p:sp>
              <p:nvSpPr>
                <p:cNvPr id="87" name="Oval 86"/>
                <p:cNvSpPr/>
                <p:nvPr/>
              </p:nvSpPr>
              <p:spPr bwMode="auto">
                <a:xfrm>
                  <a:off x="4740385" y="3954462"/>
                  <a:ext cx="487252" cy="512996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88" name="Straight Connector 87"/>
                <p:cNvCxnSpPr>
                  <a:stCxn id="87" idx="1"/>
                  <a:endCxn id="87" idx="5"/>
                </p:cNvCxnSpPr>
                <p:nvPr/>
              </p:nvCxnSpPr>
              <p:spPr>
                <a:xfrm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/>
                <p:cNvCxnSpPr>
                  <a:stCxn id="87" idx="7"/>
                  <a:endCxn id="87" idx="3"/>
                </p:cNvCxnSpPr>
                <p:nvPr/>
              </p:nvCxnSpPr>
              <p:spPr>
                <a:xfrm flipH="1"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Rectangle 42"/>
              <p:cNvSpPr/>
              <p:nvPr/>
            </p:nvSpPr>
            <p:spPr bwMode="auto">
              <a:xfrm>
                <a:off x="3093940" y="2652874"/>
                <a:ext cx="945983" cy="2770728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4344204" y="4308586"/>
                <a:ext cx="617497" cy="650122"/>
                <a:chOff x="5154100" y="3720044"/>
                <a:chExt cx="801662" cy="844018"/>
              </a:xfrm>
            </p:grpSpPr>
            <p:sp>
              <p:nvSpPr>
                <p:cNvPr id="84" name="Oval 83"/>
                <p:cNvSpPr/>
                <p:nvPr/>
              </p:nvSpPr>
              <p:spPr bwMode="auto">
                <a:xfrm>
                  <a:off x="5154100" y="3720044"/>
                  <a:ext cx="801662" cy="844018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85" name="Straight Connector 84"/>
                <p:cNvCxnSpPr>
                  <a:stCxn id="84" idx="2"/>
                </p:cNvCxnSpPr>
                <p:nvPr/>
              </p:nvCxnSpPr>
              <p:spPr>
                <a:xfrm>
                  <a:off x="5154100" y="4142053"/>
                  <a:ext cx="420662" cy="0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>
                  <a:endCxn id="84" idx="7"/>
                </p:cNvCxnSpPr>
                <p:nvPr/>
              </p:nvCxnSpPr>
              <p:spPr>
                <a:xfrm flipV="1">
                  <a:off x="5554931" y="3843648"/>
                  <a:ext cx="283430" cy="298405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Rectangle 44"/>
              <p:cNvSpPr/>
              <p:nvPr/>
            </p:nvSpPr>
            <p:spPr bwMode="auto">
              <a:xfrm>
                <a:off x="4179962" y="2645298"/>
                <a:ext cx="945983" cy="2770728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 rot="16200000">
                <a:off x="2722699" y="3167167"/>
                <a:ext cx="1634544" cy="59992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4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Convolution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 rot="16200000">
                <a:off x="4150788" y="3162395"/>
                <a:ext cx="946579" cy="59992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400" dirty="0" err="1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ReLU</a:t>
                </a:r>
                <a:endPara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  <p:grpSp>
            <p:nvGrpSpPr>
              <p:cNvPr id="48" name="Group 47"/>
              <p:cNvGrpSpPr/>
              <p:nvPr/>
            </p:nvGrpSpPr>
            <p:grpSpPr>
              <a:xfrm>
                <a:off x="8632599" y="4280605"/>
                <a:ext cx="622013" cy="654878"/>
                <a:chOff x="4740385" y="3954462"/>
                <a:chExt cx="487252" cy="512996"/>
              </a:xfrm>
            </p:grpSpPr>
            <p:sp>
              <p:nvSpPr>
                <p:cNvPr id="81" name="Oval 80"/>
                <p:cNvSpPr/>
                <p:nvPr/>
              </p:nvSpPr>
              <p:spPr bwMode="auto">
                <a:xfrm>
                  <a:off x="4740385" y="3954462"/>
                  <a:ext cx="487252" cy="512996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82" name="Straight Connector 81"/>
                <p:cNvCxnSpPr>
                  <a:stCxn id="81" idx="1"/>
                  <a:endCxn id="81" idx="5"/>
                </p:cNvCxnSpPr>
                <p:nvPr/>
              </p:nvCxnSpPr>
              <p:spPr>
                <a:xfrm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/>
                <p:cNvCxnSpPr>
                  <a:stCxn id="81" idx="7"/>
                  <a:endCxn id="81" idx="3"/>
                </p:cNvCxnSpPr>
                <p:nvPr/>
              </p:nvCxnSpPr>
              <p:spPr>
                <a:xfrm flipH="1">
                  <a:off x="4811741" y="4029589"/>
                  <a:ext cx="344540" cy="362742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Rectangle 48"/>
              <p:cNvSpPr/>
              <p:nvPr/>
            </p:nvSpPr>
            <p:spPr bwMode="auto">
              <a:xfrm>
                <a:off x="8494868" y="2631534"/>
                <a:ext cx="945983" cy="2770728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9745132" y="4287246"/>
                <a:ext cx="617497" cy="650122"/>
                <a:chOff x="5154100" y="3720044"/>
                <a:chExt cx="801662" cy="844018"/>
              </a:xfrm>
            </p:grpSpPr>
            <p:sp>
              <p:nvSpPr>
                <p:cNvPr id="78" name="Oval 77"/>
                <p:cNvSpPr/>
                <p:nvPr/>
              </p:nvSpPr>
              <p:spPr bwMode="auto">
                <a:xfrm>
                  <a:off x="5154100" y="3720044"/>
                  <a:ext cx="801662" cy="844018"/>
                </a:xfrm>
                <a:prstGeom prst="ellipse">
                  <a:avLst/>
                </a:prstGeom>
                <a:noFill/>
                <a:ln w="57150">
                  <a:solidFill>
                    <a:schemeClr val="accent4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cxnSp>
              <p:nvCxnSpPr>
                <p:cNvPr id="79" name="Straight Connector 78"/>
                <p:cNvCxnSpPr>
                  <a:stCxn id="78" idx="2"/>
                </p:cNvCxnSpPr>
                <p:nvPr/>
              </p:nvCxnSpPr>
              <p:spPr>
                <a:xfrm>
                  <a:off x="5154100" y="4142053"/>
                  <a:ext cx="420662" cy="0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>
                  <a:endCxn id="78" idx="7"/>
                </p:cNvCxnSpPr>
                <p:nvPr/>
              </p:nvCxnSpPr>
              <p:spPr>
                <a:xfrm flipV="1">
                  <a:off x="5554931" y="3843648"/>
                  <a:ext cx="283430" cy="298405"/>
                </a:xfrm>
                <a:prstGeom prst="line">
                  <a:avLst/>
                </a:prstGeom>
                <a:ln w="57150">
                  <a:solidFill>
                    <a:srgbClr val="002050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" name="Rectangle 50"/>
              <p:cNvSpPr/>
              <p:nvPr/>
            </p:nvSpPr>
            <p:spPr bwMode="auto">
              <a:xfrm>
                <a:off x="9580889" y="2623957"/>
                <a:ext cx="945983" cy="2770728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2" name="Isosceles Triangle 51"/>
              <p:cNvSpPr/>
              <p:nvPr/>
            </p:nvSpPr>
            <p:spPr bwMode="auto">
              <a:xfrm rot="5400000">
                <a:off x="10933087" y="4240134"/>
                <a:ext cx="443006" cy="711197"/>
              </a:xfrm>
              <a:prstGeom prst="triangle">
                <a:avLst/>
              </a:prstGeom>
              <a:solidFill>
                <a:srgbClr val="002050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 bwMode="auto">
              <a:xfrm>
                <a:off x="10682454" y="2631534"/>
                <a:ext cx="945983" cy="2770728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 rot="16200000">
                <a:off x="8123626" y="3145826"/>
                <a:ext cx="1634544" cy="59992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4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Convolution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 rot="16200000">
                <a:off x="9551716" y="3141054"/>
                <a:ext cx="946579" cy="59992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400" dirty="0" err="1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ReLU</a:t>
                </a:r>
                <a:endPara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 rot="16200000">
                <a:off x="10568819" y="3155463"/>
                <a:ext cx="1187430" cy="59992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4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Pooling</a:t>
                </a:r>
              </a:p>
            </p:txBody>
          </p:sp>
        </p:grpSp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00874" y="2832476"/>
              <a:ext cx="653906" cy="652500"/>
            </a:xfrm>
            <a:prstGeom prst="rect">
              <a:avLst/>
            </a:prstGeom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98799" y="4629864"/>
              <a:ext cx="653906" cy="652500"/>
            </a:xfrm>
            <a:prstGeom prst="rect">
              <a:avLst/>
            </a:prstGeom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98799" y="3755551"/>
              <a:ext cx="653906" cy="652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616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FULLY CONNECTED LAYER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544601" y="1456688"/>
            <a:ext cx="9102799" cy="3944625"/>
            <a:chOff x="1930717" y="1421642"/>
            <a:chExt cx="9102799" cy="3944625"/>
          </a:xfrm>
        </p:grpSpPr>
        <p:grpSp>
          <p:nvGrpSpPr>
            <p:cNvPr id="11" name="Group 10"/>
            <p:cNvGrpSpPr/>
            <p:nvPr/>
          </p:nvGrpSpPr>
          <p:grpSpPr>
            <a:xfrm>
              <a:off x="1930717" y="1457905"/>
              <a:ext cx="1886140" cy="3841050"/>
              <a:chOff x="2560637" y="2201862"/>
              <a:chExt cx="1886140" cy="3841050"/>
            </a:xfrm>
          </p:grpSpPr>
          <p:cxnSp>
            <p:nvCxnSpPr>
              <p:cNvPr id="78" name="Straight Arrow Connector 77"/>
              <p:cNvCxnSpPr/>
              <p:nvPr/>
            </p:nvCxnSpPr>
            <p:spPr>
              <a:xfrm>
                <a:off x="3395191" y="4081563"/>
                <a:ext cx="53340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62712" y="2802787"/>
                <a:ext cx="653906" cy="652500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60637" y="4600175"/>
                <a:ext cx="653906" cy="652500"/>
              </a:xfrm>
              <a:prstGeom prst="rect">
                <a:avLst/>
              </a:prstGeom>
            </p:spPr>
          </p:pic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0637" y="3725862"/>
                <a:ext cx="653906" cy="652500"/>
              </a:xfrm>
              <a:prstGeom prst="rect">
                <a:avLst/>
              </a:prstGeom>
            </p:spPr>
          </p:pic>
          <p:pic>
            <p:nvPicPr>
              <p:cNvPr id="82" name="Picture 8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15464" y="2201862"/>
                <a:ext cx="331313" cy="3841050"/>
              </a:xfrm>
              <a:prstGeom prst="rect">
                <a:avLst/>
              </a:prstGeom>
            </p:spPr>
          </p:pic>
          <p:cxnSp>
            <p:nvCxnSpPr>
              <p:cNvPr id="83" name="Straight Connector 82"/>
              <p:cNvCxnSpPr/>
              <p:nvPr/>
            </p:nvCxnSpPr>
            <p:spPr>
              <a:xfrm flipV="1">
                <a:off x="3214543" y="2201862"/>
                <a:ext cx="900921" cy="600925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3214543" y="3455287"/>
                <a:ext cx="90092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V="1">
                <a:off x="3214543" y="3455287"/>
                <a:ext cx="898846" cy="270576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3212468" y="4378363"/>
                <a:ext cx="900921" cy="338099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3210393" y="4600175"/>
                <a:ext cx="902996" cy="125887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3210393" y="5252676"/>
                <a:ext cx="902996" cy="790236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/>
              <p:nvPr/>
            </p:nvCxnSpPr>
            <p:spPr>
              <a:xfrm>
                <a:off x="3395191" y="4945062"/>
                <a:ext cx="533400" cy="307613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/>
              <p:nvPr/>
            </p:nvCxnSpPr>
            <p:spPr>
              <a:xfrm flipV="1">
                <a:off x="3395191" y="2851737"/>
                <a:ext cx="609600" cy="275058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Rectangle 90"/>
            <p:cNvSpPr/>
            <p:nvPr/>
          </p:nvSpPr>
          <p:spPr bwMode="auto">
            <a:xfrm>
              <a:off x="7299716" y="1421642"/>
              <a:ext cx="2047484" cy="39446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2" name="Rectangle 91"/>
            <p:cNvSpPr/>
            <p:nvPr/>
          </p:nvSpPr>
          <p:spPr bwMode="auto">
            <a:xfrm>
              <a:off x="9890516" y="2024251"/>
              <a:ext cx="1143000" cy="1143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tx1"/>
                  </a:solidFill>
                </a:rPr>
                <a:t>X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 bwMode="auto">
            <a:xfrm>
              <a:off x="9890516" y="3645130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/>
                  </a:solidFill>
                </a:rPr>
                <a:t>O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7833116" y="2540230"/>
              <a:ext cx="1066800" cy="1371600"/>
              <a:chOff x="5684837" y="3268662"/>
              <a:chExt cx="1066800" cy="1371600"/>
            </a:xfrm>
            <a:solidFill>
              <a:schemeClr val="accent2"/>
            </a:solidFill>
          </p:grpSpPr>
          <p:sp>
            <p:nvSpPr>
              <p:cNvPr id="95" name="Oval 94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grpFill/>
              <a:ln w="3175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96" name="Straight Connector 95"/>
              <p:cNvCxnSpPr>
                <a:stCxn id="103" idx="6"/>
                <a:endCxn id="107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grpFill/>
              <a:ln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>
                <a:stCxn id="104" idx="6"/>
                <a:endCxn id="107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grpFill/>
              <a:ln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>
                <a:stCxn id="104" idx="6"/>
                <a:endCxn id="106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grpFill/>
              <a:ln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>
                <a:endCxn id="106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grpFill/>
              <a:ln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>
                <a:stCxn id="103" idx="6"/>
                <a:endCxn id="106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grpFill/>
              <a:ln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>
                <a:stCxn id="105" idx="6"/>
                <a:endCxn id="107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grpFill/>
              <a:ln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Oval 102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grpFill/>
              <a:ln w="3175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04" name="Oval 103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grpFill/>
              <a:ln w="3175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grpFill/>
              <a:ln w="3175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grpFill/>
              <a:ln w="3175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grpFill/>
              <a:ln w="3175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08" name="Oval 107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grpFill/>
              <a:ln w="3175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09" name="Straight Connector 108"/>
              <p:cNvCxnSpPr>
                <a:stCxn id="95" idx="6"/>
                <a:endCxn id="106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grpFill/>
              <a:ln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>
                <a:stCxn id="95" idx="6"/>
                <a:endCxn id="107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grpFill/>
              <a:ln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>
                <a:stCxn id="108" idx="6"/>
                <a:endCxn id="107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grpFill/>
              <a:ln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>
                <a:stCxn id="108" idx="6"/>
                <a:endCxn id="106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grpFill/>
              <a:ln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3" name="Straight Arrow Connector 112"/>
            <p:cNvCxnSpPr/>
            <p:nvPr/>
          </p:nvCxnSpPr>
          <p:spPr>
            <a:xfrm flipV="1">
              <a:off x="4321528" y="3302230"/>
              <a:ext cx="2627912" cy="1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2280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CNN FULL STACK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18358" y="614725"/>
            <a:ext cx="11755284" cy="3350326"/>
            <a:chOff x="266174" y="2021456"/>
            <a:chExt cx="11755284" cy="3350326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6174" y="3008135"/>
              <a:ext cx="1371600" cy="1329792"/>
            </a:xfrm>
            <a:prstGeom prst="rect">
              <a:avLst/>
            </a:prstGeom>
          </p:spPr>
        </p:pic>
        <p:cxnSp>
          <p:nvCxnSpPr>
            <p:cNvPr id="61" name="Straight Arrow Connector 60"/>
            <p:cNvCxnSpPr/>
            <p:nvPr/>
          </p:nvCxnSpPr>
          <p:spPr>
            <a:xfrm flipV="1">
              <a:off x="1722437" y="3663123"/>
              <a:ext cx="304800" cy="9908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/>
            <p:cNvGrpSpPr/>
            <p:nvPr/>
          </p:nvGrpSpPr>
          <p:grpSpPr>
            <a:xfrm>
              <a:off x="3887743" y="3914954"/>
              <a:ext cx="507382" cy="534190"/>
              <a:chOff x="4740385" y="3954462"/>
              <a:chExt cx="487252" cy="512996"/>
            </a:xfrm>
          </p:grpSpPr>
          <p:sp>
            <p:nvSpPr>
              <p:cNvPr id="63" name="Oval 62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4" name="Straight Connector 63"/>
              <p:cNvCxnSpPr>
                <a:stCxn id="63" idx="1"/>
                <a:endCxn id="63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63" idx="7"/>
                <a:endCxn id="63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Rectangle 65"/>
            <p:cNvSpPr/>
            <p:nvPr/>
          </p:nvSpPr>
          <p:spPr bwMode="auto">
            <a:xfrm>
              <a:off x="3775395" y="2569790"/>
              <a:ext cx="771648" cy="226011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4795247" y="3920371"/>
              <a:ext cx="503698" cy="530311"/>
              <a:chOff x="5154100" y="3720044"/>
              <a:chExt cx="801662" cy="844018"/>
            </a:xfrm>
          </p:grpSpPr>
          <p:sp>
            <p:nvSpPr>
              <p:cNvPr id="68" name="Oval 67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9" name="Straight Connector 68"/>
              <p:cNvCxnSpPr>
                <a:stCxn id="68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endCxn id="68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Rectangle 70"/>
            <p:cNvSpPr/>
            <p:nvPr/>
          </p:nvSpPr>
          <p:spPr bwMode="auto">
            <a:xfrm>
              <a:off x="4661272" y="2563609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2" name="Isosceles Triangle 71"/>
            <p:cNvSpPr/>
            <p:nvPr/>
          </p:nvSpPr>
          <p:spPr bwMode="auto">
            <a:xfrm rot="5400000">
              <a:off x="5764274" y="3881941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5559830" y="2569790"/>
              <a:ext cx="771648" cy="226011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 rot="16200000">
              <a:off x="3472569" y="298930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 rot="16200000">
              <a:off x="4637476" y="2985410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 rot="16200000">
              <a:off x="5467137" y="2997165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2139586" y="3921134"/>
              <a:ext cx="507382" cy="534190"/>
              <a:chOff x="4740385" y="3954462"/>
              <a:chExt cx="487252" cy="512996"/>
            </a:xfrm>
          </p:grpSpPr>
          <p:sp>
            <p:nvSpPr>
              <p:cNvPr id="99" name="Oval 98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00" name="Straight Connector 99"/>
              <p:cNvCxnSpPr>
                <a:stCxn id="99" idx="1"/>
                <a:endCxn id="99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>
                <a:stCxn id="99" idx="7"/>
                <a:endCxn id="99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" name="Rectangle 102"/>
            <p:cNvSpPr/>
            <p:nvPr/>
          </p:nvSpPr>
          <p:spPr bwMode="auto">
            <a:xfrm>
              <a:off x="2027237" y="2575970"/>
              <a:ext cx="771648" cy="226011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3047090" y="3926550"/>
              <a:ext cx="503698" cy="530311"/>
              <a:chOff x="5154100" y="3720044"/>
              <a:chExt cx="801662" cy="844018"/>
            </a:xfrm>
          </p:grpSpPr>
          <p:sp>
            <p:nvSpPr>
              <p:cNvPr id="105" name="Oval 104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06" name="Straight Connector 105"/>
              <p:cNvCxnSpPr>
                <a:stCxn id="105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>
                <a:endCxn id="105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8" name="Rectangle 107"/>
            <p:cNvSpPr/>
            <p:nvPr/>
          </p:nvSpPr>
          <p:spPr bwMode="auto">
            <a:xfrm>
              <a:off x="2913116" y="256979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 rot="16200000">
              <a:off x="1724412" y="2995484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 rot="16200000">
              <a:off x="2889318" y="2991591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6545176" y="3903726"/>
              <a:ext cx="507382" cy="534190"/>
              <a:chOff x="4740385" y="3954462"/>
              <a:chExt cx="487252" cy="512996"/>
            </a:xfrm>
          </p:grpSpPr>
          <p:sp>
            <p:nvSpPr>
              <p:cNvPr id="112" name="Oval 111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13" name="Straight Connector 112"/>
              <p:cNvCxnSpPr>
                <a:stCxn id="112" idx="1"/>
                <a:endCxn id="112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>
                <a:stCxn id="112" idx="7"/>
                <a:endCxn id="112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5" name="Rectangle 114"/>
            <p:cNvSpPr/>
            <p:nvPr/>
          </p:nvSpPr>
          <p:spPr bwMode="auto">
            <a:xfrm>
              <a:off x="6432827" y="2558563"/>
              <a:ext cx="771648" cy="226011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7452680" y="3909143"/>
              <a:ext cx="503698" cy="530311"/>
              <a:chOff x="5154100" y="3720044"/>
              <a:chExt cx="801662" cy="844018"/>
            </a:xfrm>
          </p:grpSpPr>
          <p:sp>
            <p:nvSpPr>
              <p:cNvPr id="117" name="Oval 116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18" name="Straight Connector 117"/>
              <p:cNvCxnSpPr>
                <a:stCxn id="117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>
                <a:endCxn id="117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0" name="Rectangle 119"/>
            <p:cNvSpPr/>
            <p:nvPr/>
          </p:nvSpPr>
          <p:spPr bwMode="auto">
            <a:xfrm>
              <a:off x="7318705" y="2552382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1" name="Isosceles Triangle 120"/>
            <p:cNvSpPr/>
            <p:nvPr/>
          </p:nvSpPr>
          <p:spPr bwMode="auto">
            <a:xfrm rot="5400000">
              <a:off x="8421706" y="3870714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2" name="Rectangle 121"/>
            <p:cNvSpPr/>
            <p:nvPr/>
          </p:nvSpPr>
          <p:spPr bwMode="auto">
            <a:xfrm>
              <a:off x="8217262" y="2558563"/>
              <a:ext cx="771648" cy="226011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 rot="16200000">
              <a:off x="6130001" y="2978076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 rot="16200000">
              <a:off x="7294908" y="2974183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 rot="16200000">
              <a:off x="8124569" y="2985937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sp>
          <p:nvSpPr>
            <p:cNvPr id="126" name="Rectangle 125"/>
            <p:cNvSpPr/>
            <p:nvPr/>
          </p:nvSpPr>
          <p:spPr bwMode="auto">
            <a:xfrm>
              <a:off x="9131662" y="2552382"/>
              <a:ext cx="771648" cy="22601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 rot="16200000">
              <a:off x="8924132" y="284433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128" name="Group 127"/>
            <p:cNvGrpSpPr/>
            <p:nvPr/>
          </p:nvGrpSpPr>
          <p:grpSpPr>
            <a:xfrm>
              <a:off x="9319301" y="3911142"/>
              <a:ext cx="409960" cy="527092"/>
              <a:chOff x="5684837" y="3268662"/>
              <a:chExt cx="1066800" cy="1371600"/>
            </a:xfrm>
          </p:grpSpPr>
          <p:sp>
            <p:nvSpPr>
              <p:cNvPr id="129" name="Oval 128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30" name="Straight Connector 129"/>
              <p:cNvCxnSpPr>
                <a:stCxn id="136" idx="6"/>
                <a:endCxn id="140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>
                <a:stCxn id="137" idx="6"/>
                <a:endCxn id="140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>
                <a:stCxn id="137" idx="6"/>
                <a:endCxn id="139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>
                <a:endCxn id="139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>
                <a:stCxn id="136" idx="6"/>
                <a:endCxn id="139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>
                <a:stCxn id="138" idx="6"/>
                <a:endCxn id="140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Oval 135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42" name="Straight Connector 141"/>
              <p:cNvCxnSpPr>
                <a:stCxn id="129" idx="6"/>
                <a:endCxn id="139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>
                <a:stCxn id="129" idx="6"/>
                <a:endCxn id="140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>
                <a:stCxn id="141" idx="6"/>
                <a:endCxn id="140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>
                <a:stCxn id="141" idx="6"/>
                <a:endCxn id="139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6" name="Rectangle 145"/>
            <p:cNvSpPr/>
            <p:nvPr/>
          </p:nvSpPr>
          <p:spPr bwMode="auto">
            <a:xfrm>
              <a:off x="10045997" y="2552382"/>
              <a:ext cx="771648" cy="22601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 rot="16200000">
              <a:off x="9838467" y="2844335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148" name="Group 147"/>
            <p:cNvGrpSpPr/>
            <p:nvPr/>
          </p:nvGrpSpPr>
          <p:grpSpPr>
            <a:xfrm>
              <a:off x="10233636" y="3911142"/>
              <a:ext cx="409960" cy="527092"/>
              <a:chOff x="5684837" y="3268662"/>
              <a:chExt cx="1066800" cy="1371600"/>
            </a:xfrm>
          </p:grpSpPr>
          <p:sp>
            <p:nvSpPr>
              <p:cNvPr id="149" name="Oval 148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50" name="Straight Connector 149"/>
              <p:cNvCxnSpPr>
                <a:stCxn id="156" idx="6"/>
                <a:endCxn id="160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>
                <a:stCxn id="157" idx="6"/>
                <a:endCxn id="160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>
                <a:stCxn id="157" idx="6"/>
                <a:endCxn id="159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>
                <a:endCxn id="159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>
                <a:stCxn id="156" idx="6"/>
                <a:endCxn id="159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>
                <a:stCxn id="158" idx="6"/>
                <a:endCxn id="160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" name="Oval 155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62" name="Straight Connector 161"/>
              <p:cNvCxnSpPr>
                <a:stCxn id="149" idx="6"/>
                <a:endCxn id="159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>
                <a:stCxn id="149" idx="6"/>
                <a:endCxn id="160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>
                <a:stCxn id="161" idx="6"/>
                <a:endCxn id="160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>
                <a:stCxn id="161" idx="6"/>
                <a:endCxn id="159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6" name="Group 165"/>
            <p:cNvGrpSpPr/>
            <p:nvPr/>
          </p:nvGrpSpPr>
          <p:grpSpPr>
            <a:xfrm>
              <a:off x="11198710" y="2586457"/>
              <a:ext cx="822748" cy="2173147"/>
              <a:chOff x="9266237" y="2497524"/>
              <a:chExt cx="1143000" cy="3019038"/>
            </a:xfrm>
          </p:grpSpPr>
          <p:sp>
            <p:nvSpPr>
              <p:cNvPr id="167" name="Rectangle 166"/>
              <p:cNvSpPr/>
              <p:nvPr/>
            </p:nvSpPr>
            <p:spPr bwMode="auto">
              <a:xfrm>
                <a:off x="9266237" y="2497524"/>
                <a:ext cx="1143000" cy="11430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0" b="1" dirty="0">
                    <a:solidFill>
                      <a:schemeClr val="tx1"/>
                    </a:solidFill>
                  </a:rPr>
                  <a:t>X</a:t>
                </a: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Rectangle 167"/>
              <p:cNvSpPr/>
              <p:nvPr/>
            </p:nvSpPr>
            <p:spPr bwMode="auto">
              <a:xfrm>
                <a:off x="9266237" y="4373562"/>
                <a:ext cx="1143000" cy="1143000"/>
              </a:xfrm>
              <a:prstGeom prst="rect">
                <a:avLst/>
              </a:prstGeom>
              <a:solidFill>
                <a:schemeClr val="tx1"/>
              </a:solidFill>
              <a:ln w="3175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0" b="1" dirty="0">
                    <a:solidFill>
                      <a:schemeClr val="bg1"/>
                    </a:solidFill>
                  </a:rPr>
                  <a:t>O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169" name="Straight Arrow Connector 168"/>
            <p:cNvCxnSpPr/>
            <p:nvPr/>
          </p:nvCxnSpPr>
          <p:spPr>
            <a:xfrm flipV="1">
              <a:off x="10866437" y="3685474"/>
              <a:ext cx="304800" cy="9908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Box 169"/>
            <p:cNvSpPr txBox="1"/>
            <p:nvPr/>
          </p:nvSpPr>
          <p:spPr>
            <a:xfrm>
              <a:off x="11247437" y="2021456"/>
              <a:ext cx="693138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.</a:t>
              </a: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95</a:t>
              </a:r>
              <a:endPara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11247437" y="4799318"/>
              <a:ext cx="693138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.11</a:t>
              </a:r>
              <a:endPara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999275" y="3904219"/>
            <a:ext cx="7067476" cy="2141285"/>
            <a:chOff x="1630751" y="3979097"/>
            <a:chExt cx="6991829" cy="214128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0751" y="3979097"/>
              <a:ext cx="2005963" cy="214128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1410" y="3980577"/>
              <a:ext cx="2034966" cy="213811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0103" y="3985484"/>
              <a:ext cx="2132477" cy="21332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936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CNN PROS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04" y="981931"/>
            <a:ext cx="5126006" cy="3201005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2600960" y="2159967"/>
            <a:ext cx="558800" cy="1320799"/>
          </a:xfrm>
          <a:prstGeom prst="straightConnector1">
            <a:avLst/>
          </a:prstGeom>
          <a:ln w="5715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960" y="2159967"/>
            <a:ext cx="4602879" cy="169864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664" y="5074324"/>
            <a:ext cx="9129551" cy="126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4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CNN PROS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39" y="877167"/>
            <a:ext cx="4124961" cy="3792377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943" y="1267464"/>
            <a:ext cx="4689098" cy="2735817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856" y="4866360"/>
            <a:ext cx="9076207" cy="132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94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WAIT WHAT … ?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854" y="1214547"/>
            <a:ext cx="7471746" cy="46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8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CNN CANNOT HANDLE NON-EUCLIDEAN DOMAIN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04" y="1107441"/>
            <a:ext cx="11430991" cy="492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1072935"/>
            <a:ext cx="12192000" cy="1034211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Spectral Graph Theory 101</a:t>
            </a:r>
            <a:endParaRPr lang="en-US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45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WHAT IS A GRAPH?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769" y="1353628"/>
            <a:ext cx="8669706" cy="422421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0" y="6543259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Graph Convolution Network (GCN)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537714" y="6409009"/>
            <a:ext cx="3654286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latin typeface="Constantia" panose="02030602050306030303" pitchFamily="18" charset="0"/>
              </a:rPr>
              <a:t>Spectral Graph Theory 101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172373" y="6538151"/>
            <a:ext cx="5118652" cy="315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Source: Stanford Spectral Graph Theory</a:t>
            </a:r>
            <a:endParaRPr lang="en-US" sz="1600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07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MATRIX REPRESENTATION OF A GRAPH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543038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661" y="1452689"/>
            <a:ext cx="9750287" cy="4070178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Graph Convolution Network (GCN)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581939" y="6533098"/>
            <a:ext cx="5118652" cy="315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Source: Stanford Spectral Graph Theory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537714" y="6409009"/>
            <a:ext cx="3654286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latin typeface="Constantia" panose="02030602050306030303" pitchFamily="18" charset="0"/>
              </a:rPr>
              <a:t>Spectral Graph Theory 101</a:t>
            </a:r>
            <a:endParaRPr lang="en-US" sz="1600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54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904241"/>
            <a:ext cx="12192000" cy="1824966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Convolutional Neural Network</a:t>
            </a:r>
            <a:b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</a:b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(CNN)</a:t>
            </a:r>
            <a:endParaRPr lang="en-US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41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ADJACENCY MATRIX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Graph Convolution Network (GCN)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533099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itle 1"/>
          <p:cNvSpPr txBox="1">
            <a:spLocks/>
          </p:cNvSpPr>
          <p:nvPr/>
        </p:nvSpPr>
        <p:spPr>
          <a:xfrm>
            <a:off x="4581939" y="6533098"/>
            <a:ext cx="5118652" cy="315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Source: Stanford Spectral Graph Theory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88" y="2530964"/>
            <a:ext cx="4472434" cy="18669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361" y="1980667"/>
            <a:ext cx="3913380" cy="330695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5400019" y="3317400"/>
            <a:ext cx="1391962" cy="227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>
            <a:off x="8537714" y="6409009"/>
            <a:ext cx="3654286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latin typeface="Constantia" panose="02030602050306030303" pitchFamily="18" charset="0"/>
              </a:rPr>
              <a:t>Spectral Graph Theory 101</a:t>
            </a:r>
            <a:endParaRPr lang="en-US" sz="1600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22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DEGREE MATRIX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543038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88" y="2530964"/>
            <a:ext cx="4472434" cy="239884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5400019" y="3317400"/>
            <a:ext cx="1391962" cy="227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819" y="1967333"/>
            <a:ext cx="4172761" cy="3171299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Graph Convolution Network (GCN)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581939" y="6533098"/>
            <a:ext cx="5118652" cy="315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Source: Stanford Spectral Graph Theory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8537714" y="6409009"/>
            <a:ext cx="3654286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latin typeface="Constantia" panose="02030602050306030303" pitchFamily="18" charset="0"/>
              </a:rPr>
              <a:t>Spectral Graph Theory 101</a:t>
            </a:r>
            <a:endParaRPr lang="en-US" sz="1600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35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LAPLACIAN MATRIX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543038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88" y="2530964"/>
            <a:ext cx="4472434" cy="239884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5400019" y="3317400"/>
            <a:ext cx="1391962" cy="227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278" y="1878419"/>
            <a:ext cx="4316211" cy="3320859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Graph Convolution Network (GCN)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581939" y="6533098"/>
            <a:ext cx="5118652" cy="315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Source: Stanford Spectral Graph Theory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8537714" y="6409009"/>
            <a:ext cx="3654286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latin typeface="Constantia" panose="02030602050306030303" pitchFamily="18" charset="0"/>
              </a:rPr>
              <a:t>Spectral Graph Theory 101</a:t>
            </a:r>
            <a:endParaRPr lang="en-US" sz="1600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88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FIEDLER THEOREM 1973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543038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65" y="845283"/>
            <a:ext cx="2933115" cy="29492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982" y="3995566"/>
            <a:ext cx="6102627" cy="248045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3662929" y="2161665"/>
            <a:ext cx="1391962" cy="227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Graph Convolution Network (GCN)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581939" y="6533098"/>
            <a:ext cx="5118652" cy="315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Source: Stanford Spectral Graph Theory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537714" y="6409009"/>
            <a:ext cx="3654286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latin typeface="Constantia" panose="02030602050306030303" pitchFamily="18" charset="0"/>
              </a:rPr>
              <a:t>Spectral Graph Theory 101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726" y="845284"/>
            <a:ext cx="6480178" cy="294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13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904241"/>
            <a:ext cx="12192000" cy="1824966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Graph Convolution Network</a:t>
            </a:r>
            <a:b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</a:b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(GCN)</a:t>
            </a:r>
            <a:endParaRPr lang="en-US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33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GCN ARCHITECTURE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543038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Graph Convolution Network (GCN)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latin typeface="Constantia" panose="02030602050306030303" pitchFamily="18" charset="0"/>
              </a:rPr>
              <a:t>GCN Architecture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045226" y="6533098"/>
            <a:ext cx="5118652" cy="315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Source: Nanyang Technological University - Singapore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63" y="1188588"/>
            <a:ext cx="10401933" cy="4735134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 bwMode="auto">
          <a:xfrm>
            <a:off x="4102085" y="1109398"/>
            <a:ext cx="2179445" cy="784923"/>
          </a:xfrm>
          <a:prstGeom prst="ellipse">
            <a:avLst/>
          </a:prstGeom>
          <a:noFill/>
          <a:ln w="76200"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7703363" y="4581468"/>
            <a:ext cx="2179445" cy="1123592"/>
          </a:xfrm>
          <a:prstGeom prst="ellipse">
            <a:avLst/>
          </a:prstGeom>
          <a:noFill/>
          <a:ln w="76200"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2211118" y="4480978"/>
            <a:ext cx="2480152" cy="1303596"/>
          </a:xfrm>
          <a:prstGeom prst="ellipse">
            <a:avLst/>
          </a:prstGeom>
          <a:noFill/>
          <a:ln w="76200"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6861851" y="940063"/>
            <a:ext cx="2003854" cy="1123592"/>
          </a:xfrm>
          <a:prstGeom prst="ellipse">
            <a:avLst/>
          </a:prstGeom>
          <a:noFill/>
          <a:ln w="76200"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3877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CONVOLUTION IN SPECTRAL DOMAIN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543038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Graph Convolution Network (GCN)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latin typeface="Constantia" panose="02030602050306030303" pitchFamily="18" charset="0"/>
              </a:rPr>
              <a:t>GCN Architecture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045226" y="6533098"/>
            <a:ext cx="5118652" cy="315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Source: Nanyang Technological University - Singapore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37897" y="887297"/>
            <a:ext cx="6614658" cy="6025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latin typeface="Constantia" panose="02030602050306030303" pitchFamily="18" charset="0"/>
              </a:rPr>
              <a:t>Graph Fourier Basis:</a:t>
            </a:r>
            <a:endParaRPr lang="en-US" sz="2400" dirty="0">
              <a:latin typeface="Constantia" panose="020306020503060303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98" y="2163641"/>
            <a:ext cx="2812061" cy="30212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03" y="2236366"/>
            <a:ext cx="10546994" cy="23852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097" y="1645765"/>
            <a:ext cx="5829805" cy="35664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775" y="891320"/>
            <a:ext cx="8428450" cy="50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76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GRAPH COARSENING – MAX POOLING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543038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Graph Convolution Network (GCN)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latin typeface="Constantia" panose="02030602050306030303" pitchFamily="18" charset="0"/>
              </a:rPr>
              <a:t>GCN Architecture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045226" y="6533098"/>
            <a:ext cx="5118652" cy="315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Source: Nanyang Technological University - Singapore</a:t>
            </a:r>
            <a:endParaRPr lang="en-US" sz="1600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35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CONVOLUTION IN SPECTRAL DOMAIN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543038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Graph Convolution Network (GCN)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latin typeface="Constantia" panose="02030602050306030303" pitchFamily="18" charset="0"/>
              </a:rPr>
              <a:t>GCN Architecture</a:t>
            </a:r>
            <a:endParaRPr lang="en-US" sz="1600" dirty="0">
              <a:latin typeface="Constantia" panose="02030602050306030303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045226" y="6533098"/>
            <a:ext cx="5118652" cy="315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latin typeface="Constantia" panose="02030602050306030303" pitchFamily="18" charset="0"/>
              </a:rPr>
              <a:t>Source: Nanyang Technological University - Singapore</a:t>
            </a:r>
            <a:endParaRPr lang="en-US" sz="1600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46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CONVOLUTION NEURAL NETWORK (CNN)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218358" y="3329473"/>
            <a:ext cx="11755284" cy="3141310"/>
            <a:chOff x="218358" y="1753837"/>
            <a:chExt cx="11755284" cy="335032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8358" y="2740516"/>
              <a:ext cx="1371600" cy="1329792"/>
            </a:xfrm>
            <a:prstGeom prst="rect">
              <a:avLst/>
            </a:prstGeom>
          </p:spPr>
        </p:pic>
        <p:cxnSp>
          <p:nvCxnSpPr>
            <p:cNvPr id="10" name="Straight Arrow Connector 9"/>
            <p:cNvCxnSpPr/>
            <p:nvPr/>
          </p:nvCxnSpPr>
          <p:spPr>
            <a:xfrm flipV="1">
              <a:off x="1674621" y="3395504"/>
              <a:ext cx="304800" cy="9908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/>
            <p:cNvGrpSpPr/>
            <p:nvPr/>
          </p:nvGrpSpPr>
          <p:grpSpPr>
            <a:xfrm>
              <a:off x="3839927" y="3647335"/>
              <a:ext cx="507382" cy="534190"/>
              <a:chOff x="4740385" y="3954462"/>
              <a:chExt cx="487252" cy="512996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3" name="Straight Connector 12"/>
              <p:cNvCxnSpPr>
                <a:stCxn id="12" idx="1"/>
                <a:endCxn id="12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stCxn id="12" idx="7"/>
                <a:endCxn id="12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/>
            <p:cNvSpPr/>
            <p:nvPr/>
          </p:nvSpPr>
          <p:spPr bwMode="auto">
            <a:xfrm>
              <a:off x="3727579" y="2302171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747431" y="3652752"/>
              <a:ext cx="503698" cy="530311"/>
              <a:chOff x="5154100" y="3720044"/>
              <a:chExt cx="801662" cy="844018"/>
            </a:xfrm>
          </p:grpSpPr>
          <p:sp>
            <p:nvSpPr>
              <p:cNvPr id="17" name="Oval 16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18" name="Straight Connector 17"/>
              <p:cNvCxnSpPr>
                <a:stCxn id="17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>
                <a:endCxn id="17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 19"/>
            <p:cNvSpPr/>
            <p:nvPr/>
          </p:nvSpPr>
          <p:spPr bwMode="auto">
            <a:xfrm>
              <a:off x="4613456" y="2295990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1" name="Isosceles Triangle 20"/>
            <p:cNvSpPr/>
            <p:nvPr/>
          </p:nvSpPr>
          <p:spPr bwMode="auto">
            <a:xfrm rot="5400000">
              <a:off x="5716458" y="3614322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5512014" y="2302171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 rot="16200000">
              <a:off x="3424753" y="2721685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16200000">
              <a:off x="4589660" y="2717791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 rot="16200000">
              <a:off x="5419321" y="2729546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2091770" y="3653515"/>
              <a:ext cx="507382" cy="534190"/>
              <a:chOff x="4740385" y="3954462"/>
              <a:chExt cx="487252" cy="512996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8" name="Straight Connector 27"/>
              <p:cNvCxnSpPr>
                <a:stCxn id="27" idx="1"/>
                <a:endCxn id="27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stCxn id="27" idx="7"/>
                <a:endCxn id="27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Rectangle 29"/>
            <p:cNvSpPr/>
            <p:nvPr/>
          </p:nvSpPr>
          <p:spPr bwMode="auto">
            <a:xfrm>
              <a:off x="1979421" y="2308351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2999274" y="3658931"/>
              <a:ext cx="503698" cy="530311"/>
              <a:chOff x="5154100" y="3720044"/>
              <a:chExt cx="801662" cy="844018"/>
            </a:xfrm>
          </p:grpSpPr>
          <p:sp>
            <p:nvSpPr>
              <p:cNvPr id="32" name="Oval 31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3" name="Straight Connector 32"/>
              <p:cNvCxnSpPr>
                <a:stCxn id="32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endCxn id="32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Rectangle 34"/>
            <p:cNvSpPr/>
            <p:nvPr/>
          </p:nvSpPr>
          <p:spPr bwMode="auto">
            <a:xfrm>
              <a:off x="2865300" y="2302171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 rot="16200000">
              <a:off x="1676596" y="2727865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 rot="16200000">
              <a:off x="2841502" y="2723972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6497360" y="3636107"/>
              <a:ext cx="507382" cy="534190"/>
              <a:chOff x="4740385" y="3954462"/>
              <a:chExt cx="487252" cy="512996"/>
            </a:xfrm>
          </p:grpSpPr>
          <p:sp>
            <p:nvSpPr>
              <p:cNvPr id="39" name="Oval 38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0" name="Straight Connector 39"/>
              <p:cNvCxnSpPr>
                <a:stCxn id="39" idx="1"/>
                <a:endCxn id="39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39" idx="7"/>
                <a:endCxn id="39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Rectangle 41"/>
            <p:cNvSpPr/>
            <p:nvPr/>
          </p:nvSpPr>
          <p:spPr bwMode="auto">
            <a:xfrm>
              <a:off x="6385011" y="2290944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7404864" y="3641524"/>
              <a:ext cx="503698" cy="530311"/>
              <a:chOff x="5154100" y="3720044"/>
              <a:chExt cx="801662" cy="844018"/>
            </a:xfrm>
          </p:grpSpPr>
          <p:sp>
            <p:nvSpPr>
              <p:cNvPr id="44" name="Oval 43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45" name="Straight Connector 44"/>
              <p:cNvCxnSpPr>
                <a:stCxn id="44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endCxn id="44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Rectangle 46"/>
            <p:cNvSpPr/>
            <p:nvPr/>
          </p:nvSpPr>
          <p:spPr bwMode="auto">
            <a:xfrm>
              <a:off x="7270889" y="228476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8" name="Isosceles Triangle 47"/>
            <p:cNvSpPr/>
            <p:nvPr/>
          </p:nvSpPr>
          <p:spPr bwMode="auto">
            <a:xfrm rot="5400000">
              <a:off x="8373890" y="3603095"/>
              <a:ext cx="361364" cy="580130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8169446" y="2290944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 rot="16200000">
              <a:off x="6082185" y="2710457"/>
              <a:ext cx="133331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 rot="16200000">
              <a:off x="7247092" y="2706564"/>
              <a:ext cx="772134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 rot="16200000">
              <a:off x="8076753" y="2718318"/>
              <a:ext cx="96859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9083846" y="228476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 rot="16200000">
              <a:off x="8876316" y="2576716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9271485" y="3643523"/>
              <a:ext cx="409960" cy="527092"/>
              <a:chOff x="5684837" y="3268662"/>
              <a:chExt cx="1066800" cy="1371600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57" name="Straight Connector 56"/>
              <p:cNvCxnSpPr>
                <a:stCxn id="63" idx="6"/>
                <a:endCxn id="67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stCxn id="64" idx="6"/>
                <a:endCxn id="67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>
                <a:stCxn id="64" idx="6"/>
                <a:endCxn id="66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endCxn id="66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stCxn id="63" idx="6"/>
                <a:endCxn id="66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>
                <a:stCxn id="65" idx="6"/>
                <a:endCxn id="67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4" name="Oval 63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5" name="Oval 64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6" name="Oval 65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7" name="Oval 66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8" name="Oval 67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9" name="Straight Connector 68"/>
              <p:cNvCxnSpPr>
                <a:stCxn id="56" idx="6"/>
                <a:endCxn id="66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56" idx="6"/>
                <a:endCxn id="67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68" idx="6"/>
                <a:endCxn id="67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68" idx="6"/>
                <a:endCxn id="66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Rectangle 72"/>
            <p:cNvSpPr/>
            <p:nvPr/>
          </p:nvSpPr>
          <p:spPr bwMode="auto">
            <a:xfrm>
              <a:off x="9998181" y="2284763"/>
              <a:ext cx="771648" cy="226011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 rot="16200000">
              <a:off x="9790651" y="2576716"/>
              <a:ext cx="1198277" cy="7602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connected</a:t>
              </a: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10185820" y="3643523"/>
              <a:ext cx="409960" cy="527092"/>
              <a:chOff x="5684837" y="3268662"/>
              <a:chExt cx="1066800" cy="1371600"/>
            </a:xfrm>
          </p:grpSpPr>
          <p:sp>
            <p:nvSpPr>
              <p:cNvPr id="76" name="Oval 75"/>
              <p:cNvSpPr/>
              <p:nvPr/>
            </p:nvSpPr>
            <p:spPr bwMode="auto">
              <a:xfrm>
                <a:off x="5684837" y="41830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7" name="Straight Connector 76"/>
              <p:cNvCxnSpPr>
                <a:stCxn id="83" idx="6"/>
                <a:endCxn id="87" idx="2"/>
              </p:cNvCxnSpPr>
              <p:nvPr/>
            </p:nvCxnSpPr>
            <p:spPr>
              <a:xfrm>
                <a:off x="5837237" y="3344862"/>
                <a:ext cx="762000" cy="3810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>
                <a:stCxn id="84" idx="6"/>
                <a:endCxn id="87" idx="2"/>
              </p:cNvCxnSpPr>
              <p:nvPr/>
            </p:nvCxnSpPr>
            <p:spPr>
              <a:xfrm flipV="1">
                <a:off x="5837237" y="37258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84" idx="6"/>
                <a:endCxn id="86" idx="2"/>
              </p:cNvCxnSpPr>
              <p:nvPr/>
            </p:nvCxnSpPr>
            <p:spPr>
              <a:xfrm>
                <a:off x="5837237" y="3954462"/>
                <a:ext cx="762000" cy="2286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endCxn id="86" idx="2"/>
              </p:cNvCxnSpPr>
              <p:nvPr/>
            </p:nvCxnSpPr>
            <p:spPr>
              <a:xfrm flipV="1">
                <a:off x="5837237" y="4183062"/>
                <a:ext cx="762000" cy="376248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>
                <a:stCxn id="83" idx="6"/>
                <a:endCxn id="86" idx="2"/>
              </p:cNvCxnSpPr>
              <p:nvPr/>
            </p:nvCxnSpPr>
            <p:spPr>
              <a:xfrm>
                <a:off x="5837237" y="3344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>
                <a:stCxn id="85" idx="6"/>
                <a:endCxn id="87" idx="2"/>
              </p:cNvCxnSpPr>
              <p:nvPr/>
            </p:nvCxnSpPr>
            <p:spPr>
              <a:xfrm flipV="1">
                <a:off x="5837237" y="3725862"/>
                <a:ext cx="762000" cy="838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Oval 82"/>
              <p:cNvSpPr/>
              <p:nvPr/>
            </p:nvSpPr>
            <p:spPr bwMode="auto">
              <a:xfrm>
                <a:off x="5684837" y="3268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4" name="Oval 83"/>
              <p:cNvSpPr/>
              <p:nvPr/>
            </p:nvSpPr>
            <p:spPr bwMode="auto">
              <a:xfrm>
                <a:off x="5684837" y="38782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5" name="Oval 84"/>
              <p:cNvSpPr/>
              <p:nvPr/>
            </p:nvSpPr>
            <p:spPr bwMode="auto">
              <a:xfrm>
                <a:off x="5684837" y="4487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6" name="Oval 85"/>
              <p:cNvSpPr/>
              <p:nvPr/>
            </p:nvSpPr>
            <p:spPr bwMode="auto">
              <a:xfrm>
                <a:off x="6599237" y="41068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7" name="Oval 86"/>
              <p:cNvSpPr/>
              <p:nvPr/>
            </p:nvSpPr>
            <p:spPr bwMode="auto">
              <a:xfrm>
                <a:off x="6599237" y="36496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8" name="Oval 87"/>
              <p:cNvSpPr/>
              <p:nvPr/>
            </p:nvSpPr>
            <p:spPr bwMode="auto">
              <a:xfrm>
                <a:off x="5684837" y="3573462"/>
                <a:ext cx="152400" cy="152400"/>
              </a:xfrm>
              <a:prstGeom prst="ellipse">
                <a:avLst/>
              </a:prstGeom>
              <a:solidFill>
                <a:srgbClr val="002050"/>
              </a:solidFill>
              <a:ln w="38100">
                <a:solidFill>
                  <a:srgbClr val="002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9" name="Straight Connector 88"/>
              <p:cNvCxnSpPr>
                <a:stCxn id="76" idx="6"/>
                <a:endCxn id="86" idx="2"/>
              </p:cNvCxnSpPr>
              <p:nvPr/>
            </p:nvCxnSpPr>
            <p:spPr>
              <a:xfrm flipV="1">
                <a:off x="5837237" y="41830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>
                <a:stCxn id="76" idx="6"/>
                <a:endCxn id="87" idx="2"/>
              </p:cNvCxnSpPr>
              <p:nvPr/>
            </p:nvCxnSpPr>
            <p:spPr>
              <a:xfrm flipV="1">
                <a:off x="5837237" y="37258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>
                <a:stCxn id="88" idx="6"/>
                <a:endCxn id="87" idx="2"/>
              </p:cNvCxnSpPr>
              <p:nvPr/>
            </p:nvCxnSpPr>
            <p:spPr>
              <a:xfrm>
                <a:off x="5837237" y="3649662"/>
                <a:ext cx="762000" cy="762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>
                <a:stCxn id="88" idx="6"/>
                <a:endCxn id="86" idx="2"/>
              </p:cNvCxnSpPr>
              <p:nvPr/>
            </p:nvCxnSpPr>
            <p:spPr>
              <a:xfrm>
                <a:off x="5837237" y="3649662"/>
                <a:ext cx="762000" cy="533400"/>
              </a:xfrm>
              <a:prstGeom prst="line">
                <a:avLst/>
              </a:prstGeom>
              <a:ln w="3810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/>
            <p:cNvGrpSpPr/>
            <p:nvPr/>
          </p:nvGrpSpPr>
          <p:grpSpPr>
            <a:xfrm>
              <a:off x="11150894" y="2318838"/>
              <a:ext cx="822748" cy="2173148"/>
              <a:chOff x="9266237" y="2497523"/>
              <a:chExt cx="1143000" cy="3019039"/>
            </a:xfrm>
          </p:grpSpPr>
          <p:sp>
            <p:nvSpPr>
              <p:cNvPr id="94" name="Rectangle 93"/>
              <p:cNvSpPr/>
              <p:nvPr/>
            </p:nvSpPr>
            <p:spPr bwMode="auto">
              <a:xfrm>
                <a:off x="9266237" y="2497523"/>
                <a:ext cx="1143000" cy="1143000"/>
              </a:xfrm>
              <a:prstGeom prst="rect">
                <a:avLst/>
              </a:prstGeom>
              <a:solidFill>
                <a:schemeClr val="tx1"/>
              </a:solidFill>
              <a:ln w="3175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0" b="1" dirty="0">
                    <a:solidFill>
                      <a:schemeClr val="bg1">
                        <a:lumMod val="50000"/>
                      </a:schemeClr>
                    </a:solidFill>
                  </a:rPr>
                  <a:t>X</a:t>
                </a: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 bwMode="auto">
              <a:xfrm>
                <a:off x="9266237" y="4373562"/>
                <a:ext cx="1143000" cy="1143000"/>
              </a:xfrm>
              <a:prstGeom prst="rect">
                <a:avLst/>
              </a:prstGeom>
              <a:solidFill>
                <a:schemeClr val="tx1"/>
              </a:solidFill>
              <a:ln w="3175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0" b="1" dirty="0">
                    <a:solidFill>
                      <a:schemeClr val="bg1">
                        <a:lumMod val="50000"/>
                      </a:schemeClr>
                    </a:solidFill>
                  </a:rPr>
                  <a:t>O</a:t>
                </a: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cxnSp>
          <p:nvCxnSpPr>
            <p:cNvPr id="96" name="Straight Arrow Connector 95"/>
            <p:cNvCxnSpPr/>
            <p:nvPr/>
          </p:nvCxnSpPr>
          <p:spPr>
            <a:xfrm flipV="1">
              <a:off x="10818621" y="3417855"/>
              <a:ext cx="304800" cy="9908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/>
            <p:cNvSpPr txBox="1"/>
            <p:nvPr/>
          </p:nvSpPr>
          <p:spPr>
            <a:xfrm>
              <a:off x="11199621" y="1753837"/>
              <a:ext cx="701154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.92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1199621" y="4531699"/>
              <a:ext cx="701154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.51</a:t>
              </a:r>
            </a:p>
          </p:txBody>
        </p:sp>
      </p:grpSp>
      <p:pic>
        <p:nvPicPr>
          <p:cNvPr id="100" name="Picture 9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421" y="786226"/>
            <a:ext cx="9906000" cy="2796954"/>
          </a:xfrm>
          <a:prstGeom prst="rect">
            <a:avLst/>
          </a:prstGeom>
        </p:spPr>
      </p:pic>
      <p:sp>
        <p:nvSpPr>
          <p:cNvPr id="102" name="Title 1"/>
          <p:cNvSpPr txBox="1">
            <a:spLocks/>
          </p:cNvSpPr>
          <p:nvPr/>
        </p:nvSpPr>
        <p:spPr>
          <a:xfrm>
            <a:off x="4773795" y="6409285"/>
            <a:ext cx="3901341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 (Facebook)</a:t>
            </a:r>
            <a:endParaRPr lang="en-US" sz="2000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95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FILTERING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5" name="Title 1"/>
          <p:cNvSpPr txBox="1">
            <a:spLocks/>
          </p:cNvSpPr>
          <p:nvPr/>
        </p:nvSpPr>
        <p:spPr>
          <a:xfrm>
            <a:off x="302436" y="945872"/>
            <a:ext cx="11889564" cy="4854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latin typeface="Constantia" panose="02030602050306030303" pitchFamily="18" charset="0"/>
                <a:cs typeface="Consolas" panose="020B0609020204030204" pitchFamily="49" charset="0"/>
              </a:rPr>
              <a:t>Consider this image: (2D Matrix)</a:t>
            </a:r>
            <a:endParaRPr lang="en-US" sz="2400" dirty="0">
              <a:latin typeface="Constantia" panose="02030602050306030303" pitchFamily="18" charset="0"/>
              <a:cs typeface="Consolas" panose="020B0609020204030204" pitchFamily="49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927" y="1978095"/>
            <a:ext cx="3474146" cy="336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4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FILTERING OPERATION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638300" y="2618667"/>
            <a:ext cx="8915400" cy="2333620"/>
            <a:chOff x="1265237" y="2618667"/>
            <a:chExt cx="8915400" cy="2333620"/>
          </a:xfrm>
        </p:grpSpPr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5237" y="2618668"/>
              <a:ext cx="2406109" cy="2333619"/>
            </a:xfrm>
            <a:prstGeom prst="rect">
              <a:avLst/>
            </a:prstGeom>
          </p:spPr>
        </p:pic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74528" y="2618667"/>
              <a:ext cx="2406109" cy="2333619"/>
            </a:xfrm>
            <a:prstGeom prst="rect">
              <a:avLst/>
            </a:prstGeom>
          </p:spPr>
        </p:pic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97928" y="2618668"/>
              <a:ext cx="2406109" cy="2333619"/>
            </a:xfrm>
            <a:prstGeom prst="rect">
              <a:avLst/>
            </a:prstGeom>
          </p:spPr>
        </p:pic>
      </p:grpSp>
      <p:sp>
        <p:nvSpPr>
          <p:cNvPr id="105" name="Title 1"/>
          <p:cNvSpPr txBox="1">
            <a:spLocks/>
          </p:cNvSpPr>
          <p:nvPr/>
        </p:nvSpPr>
        <p:spPr>
          <a:xfrm>
            <a:off x="302436" y="1117137"/>
            <a:ext cx="11889564" cy="4854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latin typeface="Constantia" panose="02030602050306030303" pitchFamily="18" charset="0"/>
                <a:cs typeface="Consolas" panose="020B0609020204030204" pitchFamily="49" charset="0"/>
              </a:rPr>
              <a:t>Features match pieces of the image</a:t>
            </a:r>
            <a:endParaRPr lang="en-US" sz="2400" dirty="0">
              <a:latin typeface="Constantia" panose="02030602050306030303" pitchFamily="18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80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FILTERING OPERATION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567" y="2818386"/>
            <a:ext cx="3496022" cy="33894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7334" y="869851"/>
            <a:ext cx="1264522" cy="12264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0157" y="869850"/>
            <a:ext cx="1264522" cy="12264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2035" y="869851"/>
            <a:ext cx="1264522" cy="122642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auto">
          <a:xfrm>
            <a:off x="4765357" y="3180481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 flipV="1">
            <a:off x="3361856" y="894481"/>
            <a:ext cx="2546501" cy="2286000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2096111" y="2120906"/>
            <a:ext cx="2669247" cy="2202575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91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9429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Constantia" panose="02030602050306030303" pitchFamily="18" charset="0"/>
              </a:rPr>
              <a:t>FILTERING OPERATION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9429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6409009"/>
            <a:ext cx="492568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Graph Convolution Network (GCN)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83404"/>
            <a:ext cx="1219200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9347200" y="6409009"/>
            <a:ext cx="2844799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 smtClean="0">
                <a:latin typeface="Constantia" panose="02030602050306030303" pitchFamily="18" charset="0"/>
              </a:rPr>
              <a:t>CNN Architecture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5588099" y="6399125"/>
            <a:ext cx="3298524" cy="448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nstantia" panose="02030602050306030303" pitchFamily="18" charset="0"/>
              </a:rPr>
              <a:t>Source: Brandon Rohrer</a:t>
            </a:r>
            <a:endParaRPr lang="en-US" sz="2000" dirty="0">
              <a:latin typeface="Constantia" panose="02030602050306030303" pitchFamily="18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247" y="2818386"/>
            <a:ext cx="3496022" cy="338946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7014" y="869851"/>
            <a:ext cx="1264522" cy="12264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9837" y="869850"/>
            <a:ext cx="1264522" cy="122642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1715" y="869851"/>
            <a:ext cx="1264522" cy="1226425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 bwMode="auto">
          <a:xfrm>
            <a:off x="5507037" y="3942481"/>
            <a:ext cx="1219200" cy="1143000"/>
          </a:xfrm>
          <a:prstGeom prst="rect">
            <a:avLst/>
          </a:prstGeom>
          <a:noFill/>
          <a:ln w="762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6726237" y="2037481"/>
            <a:ext cx="0" cy="1905000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5475998" y="2037481"/>
            <a:ext cx="31039" cy="1905000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47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C1DB16D7-740B-4A50-8BE9-295AB22FD732}" vid="{04363943-F36F-41C6-9106-2C537B64F3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477</TotalTime>
  <Words>991</Words>
  <Application>Microsoft Office PowerPoint</Application>
  <PresentationFormat>Widescreen</PresentationFormat>
  <Paragraphs>298</Paragraphs>
  <Slides>48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Consolas</vt:lpstr>
      <vt:lpstr>Constantia</vt:lpstr>
      <vt:lpstr>Office Theme</vt:lpstr>
      <vt:lpstr>An Gentle Introduction to Graph Convolution Network (GCN)</vt:lpstr>
      <vt:lpstr>AGENDA</vt:lpstr>
      <vt:lpstr>NETWORK IS EVERYWHERE</vt:lpstr>
      <vt:lpstr>Convolutional Neural Network (CNN)</vt:lpstr>
      <vt:lpstr>CONVOLUTION NEURAL NETWORK (CNN)</vt:lpstr>
      <vt:lpstr>FILTERING</vt:lpstr>
      <vt:lpstr>FILTERING OPERATION</vt:lpstr>
      <vt:lpstr>FILTERING OPERATION</vt:lpstr>
      <vt:lpstr>FILTERING OPERATION</vt:lpstr>
      <vt:lpstr>FILTERING OPERATION</vt:lpstr>
      <vt:lpstr>FILTERING OPERATION</vt:lpstr>
      <vt:lpstr>FILTERING OPERATION</vt:lpstr>
      <vt:lpstr>FILTERING OPERATION</vt:lpstr>
      <vt:lpstr>FILTERING OPERATION</vt:lpstr>
      <vt:lpstr>FILTERING OPERATION</vt:lpstr>
      <vt:lpstr>FILTERING OPERATION</vt:lpstr>
      <vt:lpstr>FILTERING OPERATION</vt:lpstr>
      <vt:lpstr>FILTERING OPERATION</vt:lpstr>
      <vt:lpstr>CONVOLUTION LAYER</vt:lpstr>
      <vt:lpstr>POOLING OPERATION</vt:lpstr>
      <vt:lpstr>POOLING OPERATION</vt:lpstr>
      <vt:lpstr>POOLING OPERATION</vt:lpstr>
      <vt:lpstr>POOLING OPERATION</vt:lpstr>
      <vt:lpstr>POOLING OPERATION</vt:lpstr>
      <vt:lpstr>POOLING OPERATION</vt:lpstr>
      <vt:lpstr>ACTIVATION FUNCTION – ReLU</vt:lpstr>
      <vt:lpstr>ACTIVATION FUNCTION – ReLU</vt:lpstr>
      <vt:lpstr>ACTIVATION FUNCTION – ReLU</vt:lpstr>
      <vt:lpstr>SO FAR …</vt:lpstr>
      <vt:lpstr>SO FAR …</vt:lpstr>
      <vt:lpstr>FULLY CONNECTED LAYER</vt:lpstr>
      <vt:lpstr>CNN FULL STACK</vt:lpstr>
      <vt:lpstr>CNN PROS</vt:lpstr>
      <vt:lpstr>CNN PROS</vt:lpstr>
      <vt:lpstr>WAIT WHAT … ?</vt:lpstr>
      <vt:lpstr>CNN CANNOT HANDLE NON-EUCLIDEAN DOMAIN</vt:lpstr>
      <vt:lpstr>Spectral Graph Theory 101</vt:lpstr>
      <vt:lpstr>WHAT IS A GRAPH?</vt:lpstr>
      <vt:lpstr>MATRIX REPRESENTATION OF A GRAPH</vt:lpstr>
      <vt:lpstr>ADJACENCY MATRIX</vt:lpstr>
      <vt:lpstr>DEGREE MATRIX</vt:lpstr>
      <vt:lpstr>LAPLACIAN MATRIX</vt:lpstr>
      <vt:lpstr>FIEDLER THEOREM 1973</vt:lpstr>
      <vt:lpstr>Graph Convolution Network (GCN)</vt:lpstr>
      <vt:lpstr>GCN ARCHITECTURE</vt:lpstr>
      <vt:lpstr>CONVOLUTION IN SPECTRAL DOMAIN</vt:lpstr>
      <vt:lpstr>GRAPH COARSENING – MAX POOLING</vt:lpstr>
      <vt:lpstr>CONVOLUTION IN SPECTRAL DOMAIN</vt:lpstr>
    </vt:vector>
  </TitlesOfParts>
  <Company>RBC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Nguyen, Hugh</dc:creator>
  <cp:keywords>RBC Internal</cp:keywords>
  <cp:lastModifiedBy>Nguyen, Hugh</cp:lastModifiedBy>
  <cp:revision>170</cp:revision>
  <dcterms:created xsi:type="dcterms:W3CDTF">2018-12-03T16:26:52Z</dcterms:created>
  <dcterms:modified xsi:type="dcterms:W3CDTF">2018-12-04T18:37:38Z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73170ba2-8131-42c2-9b0e-5696a26f19f3</vt:lpwstr>
  </property>
  <property fmtid="{D5CDD505-2E9C-101B-9397-08002B2CF9AE}" pid="3" name="Classification">
    <vt:lpwstr>TT_RBC_Internal</vt:lpwstr>
  </property>
</Properties>
</file>